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HK Modular" charset="1" panose="00000800000000000000"/>
      <p:regular r:id="rId15"/>
    </p:embeddedFont>
    <p:embeddedFont>
      <p:font typeface="Belleza" charset="1" panose="02000503050000020003"/>
      <p:regular r:id="rId16"/>
    </p:embeddedFont>
    <p:embeddedFont>
      <p:font typeface="Libre Franklin Black" charset="1" panose="00000A00000000000000"/>
      <p:regular r:id="rId17"/>
    </p:embeddedFont>
    <p:embeddedFont>
      <p:font typeface="Libre Franklin Black Italics" charset="1" panose="00000A00000000000000"/>
      <p:regular r:id="rId18"/>
    </p:embeddedFont>
    <p:embeddedFont>
      <p:font typeface="Codec Pro" charset="1" panose="00000500000000000000"/>
      <p:regular r:id="rId19"/>
    </p:embeddedFont>
    <p:embeddedFont>
      <p:font typeface="Codec Pro Bold" charset="1" panose="000006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Impact" charset="1" panose="020B0806030902050204"/>
      <p:regular r:id="rId25"/>
    </p:embeddedFont>
    <p:embeddedFont>
      <p:font typeface="Now" charset="1" panose="00000500000000000000"/>
      <p:regular r:id="rId26"/>
    </p:embeddedFont>
    <p:embeddedFont>
      <p:font typeface="Now Bold" charset="1" panose="000006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notesMasters/notesMaster1.xml" Type="http://schemas.openxmlformats.org/officeDocument/2006/relationships/notesMaster"/><Relationship Id="rId44" Target="theme/theme2.xml" Type="http://schemas.openxmlformats.org/officeDocument/2006/relationships/theme"/><Relationship Id="rId45" Target="notesSlides/notesSlide1.xml" Type="http://schemas.openxmlformats.org/officeDocument/2006/relationships/notesSlide"/><Relationship Id="rId46" Target="notesSlides/notesSlide2.xml" Type="http://schemas.openxmlformats.org/officeDocument/2006/relationships/notesSlide"/><Relationship Id="rId47" Target="notesSlides/notesSlide3.xml" Type="http://schemas.openxmlformats.org/officeDocument/2006/relationships/notesSlide"/><Relationship Id="rId48" Target="notesSlides/notesSlide4.xml" Type="http://schemas.openxmlformats.org/officeDocument/2006/relationships/notesSlide"/><Relationship Id="rId49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6.xml" Type="http://schemas.openxmlformats.org/officeDocument/2006/relationships/notesSlide"/><Relationship Id="rId51" Target="notesSlides/notesSlide7.xml" Type="http://schemas.openxmlformats.org/officeDocument/2006/relationships/notesSlide"/><Relationship Id="rId52" Target="notesSlides/notesSlide8.xml" Type="http://schemas.openxmlformats.org/officeDocument/2006/relationships/notesSlide"/><Relationship Id="rId53" Target="notesSlides/notesSlide9.xml" Type="http://schemas.openxmlformats.org/officeDocument/2006/relationships/notesSlide"/><Relationship Id="rId54" Target="notesSlides/notesSlide10.xml" Type="http://schemas.openxmlformats.org/officeDocument/2006/relationships/notesSlide"/><Relationship Id="rId55" Target="notesSlides/notesSlide11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Part of the American Consumer Products Company Colgate Palm-Olive....Colgate is the sector that focuses on Oral Health and Dental Care w/products including Toothpaste, Toothbrushes, Mouthwash, Whitening Products, Floss + More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Gabby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Gabby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DJ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DJ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DJ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Solution Slide...Introduce a new flavored Toothpaste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Siddharth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Siddharth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Laura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Laura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7988" y="8914714"/>
            <a:ext cx="1120873" cy="888292"/>
          </a:xfrm>
          <a:custGeom>
            <a:avLst/>
            <a:gdLst/>
            <a:ahLst/>
            <a:cxnLst/>
            <a:rect r="r" b="b" t="t" l="l"/>
            <a:pathLst>
              <a:path h="888292" w="1120873">
                <a:moveTo>
                  <a:pt x="0" y="0"/>
                </a:moveTo>
                <a:lnTo>
                  <a:pt x="1120873" y="0"/>
                </a:lnTo>
                <a:lnTo>
                  <a:pt x="1120873" y="888292"/>
                </a:lnTo>
                <a:lnTo>
                  <a:pt x="0" y="88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2950" y="1028700"/>
            <a:ext cx="14062100" cy="4796206"/>
          </a:xfrm>
          <a:custGeom>
            <a:avLst/>
            <a:gdLst/>
            <a:ahLst/>
            <a:cxnLst/>
            <a:rect r="r" b="b" t="t" l="l"/>
            <a:pathLst>
              <a:path h="4796206" w="14062100">
                <a:moveTo>
                  <a:pt x="0" y="0"/>
                </a:moveTo>
                <a:lnTo>
                  <a:pt x="14062100" y="0"/>
                </a:lnTo>
                <a:lnTo>
                  <a:pt x="14062100" y="4796206"/>
                </a:lnTo>
                <a:lnTo>
                  <a:pt x="0" y="4796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460" r="0" b="-3246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11009" y="8176010"/>
            <a:ext cx="5874830" cy="52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3906" spc="617">
                <a:solidFill>
                  <a:srgbClr val="FFFFFF"/>
                </a:solidFill>
                <a:latin typeface="HK Modular Bold Italics"/>
              </a:rPr>
              <a:t>TEAM PUMA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11009" y="4557608"/>
            <a:ext cx="5865981" cy="17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89"/>
              </a:lnSpc>
            </a:pPr>
            <a:r>
              <a:rPr lang="en-US" sz="3991">
                <a:solidFill>
                  <a:srgbClr val="FFFFFF"/>
                </a:solidFill>
                <a:latin typeface="Codec Pro Bold"/>
              </a:rPr>
              <a:t> FLAVORED TOOTHPASTE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7992334"/>
            <a:ext cx="4057770" cy="405777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010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27978" y="9571828"/>
            <a:ext cx="4057770" cy="405777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0104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068374" y="2653764"/>
            <a:ext cx="3865340" cy="6172200"/>
          </a:xfrm>
          <a:custGeom>
            <a:avLst/>
            <a:gdLst/>
            <a:ahLst/>
            <a:cxnLst/>
            <a:rect r="r" b="b" t="t" l="l"/>
            <a:pathLst>
              <a:path h="6172200" w="3865340">
                <a:moveTo>
                  <a:pt x="0" y="0"/>
                </a:moveTo>
                <a:lnTo>
                  <a:pt x="3865340" y="0"/>
                </a:lnTo>
                <a:lnTo>
                  <a:pt x="386534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556729" y="-1909443"/>
            <a:ext cx="14284707" cy="1428470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0104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623446" y="231702"/>
            <a:ext cx="1416885" cy="796998"/>
          </a:xfrm>
          <a:custGeom>
            <a:avLst/>
            <a:gdLst/>
            <a:ahLst/>
            <a:cxnLst/>
            <a:rect r="r" b="b" t="t" l="l"/>
            <a:pathLst>
              <a:path h="796998" w="1416885">
                <a:moveTo>
                  <a:pt x="0" y="0"/>
                </a:moveTo>
                <a:lnTo>
                  <a:pt x="1416885" y="0"/>
                </a:lnTo>
                <a:lnTo>
                  <a:pt x="1416885" y="796998"/>
                </a:lnTo>
                <a:lnTo>
                  <a:pt x="0" y="79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00709" y="664896"/>
            <a:ext cx="7589978" cy="164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384"/>
              </a:lnSpc>
              <a:spcBef>
                <a:spcPct val="0"/>
              </a:spcBef>
            </a:pPr>
            <a:r>
              <a:rPr lang="en-US" sz="9560">
                <a:solidFill>
                  <a:srgbClr val="FFFFFF"/>
                </a:solidFill>
                <a:latin typeface="Now Bold"/>
              </a:rPr>
              <a:t>TARGETING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6766" y="2374476"/>
            <a:ext cx="8377717" cy="50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2906">
                <a:solidFill>
                  <a:srgbClr val="FFFFFF"/>
                </a:solidFill>
                <a:latin typeface="Now Bold"/>
              </a:rPr>
              <a:t>Seasoned Explorers, Fearless + 45 Plus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792319"/>
            <a:ext cx="9634539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Geographic: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 United States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Demographic: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 45-65 Year Old Females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Psychographic: 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Love Trying new products and Switching up Routine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Behavioral: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 Shops for herself and her family, often buying toothpaste at the grocery store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727978" y="-3427569"/>
            <a:ext cx="4057770" cy="405777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0104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5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6" y="1849542"/>
            <a:ext cx="6587916" cy="6587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93611" y="0"/>
            <a:ext cx="10214797" cy="11815627"/>
            <a:chOff x="0" y="0"/>
            <a:chExt cx="2690317" cy="31119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0317" cy="3111935"/>
            </a:xfrm>
            <a:custGeom>
              <a:avLst/>
              <a:gdLst/>
              <a:ahLst/>
              <a:cxnLst/>
              <a:rect r="r" b="b" t="t" l="l"/>
              <a:pathLst>
                <a:path h="3111935" w="2690317">
                  <a:moveTo>
                    <a:pt x="0" y="0"/>
                  </a:moveTo>
                  <a:lnTo>
                    <a:pt x="2690317" y="0"/>
                  </a:lnTo>
                  <a:lnTo>
                    <a:pt x="2690317" y="3111935"/>
                  </a:lnTo>
                  <a:lnTo>
                    <a:pt x="0" y="31119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03381" y="4510889"/>
            <a:ext cx="5803467" cy="114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5"/>
              </a:lnSpc>
              <a:spcBef>
                <a:spcPct val="0"/>
              </a:spcBef>
            </a:pPr>
            <a:r>
              <a:rPr lang="en-US" sz="6689">
                <a:solidFill>
                  <a:srgbClr val="FE0000"/>
                </a:solidFill>
                <a:latin typeface="Now"/>
              </a:rPr>
              <a:t>POSITIONING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88555" y="1258420"/>
            <a:ext cx="8824908" cy="769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E0000"/>
                </a:solidFill>
                <a:latin typeface="Now"/>
              </a:rPr>
              <a:t>"For </a:t>
            </a:r>
            <a:r>
              <a:rPr lang="en-US" sz="3599">
                <a:solidFill>
                  <a:srgbClr val="004AAD"/>
                </a:solidFill>
                <a:latin typeface="Now Bold"/>
              </a:rPr>
              <a:t>middle-aged women</a:t>
            </a:r>
            <a:r>
              <a:rPr lang="en-US" sz="3599">
                <a:solidFill>
                  <a:srgbClr val="004AAD"/>
                </a:solidFill>
                <a:latin typeface="Now"/>
              </a:rPr>
              <a:t> </a:t>
            </a:r>
            <a:r>
              <a:rPr lang="en-US" sz="3599">
                <a:solidFill>
                  <a:srgbClr val="FE0000"/>
                </a:solidFill>
                <a:latin typeface="Now"/>
              </a:rPr>
              <a:t>seeking a refreshing and enjoyable </a:t>
            </a:r>
            <a:r>
              <a:rPr lang="en-US" sz="3599">
                <a:solidFill>
                  <a:srgbClr val="004AAD"/>
                </a:solidFill>
                <a:latin typeface="Now Bold"/>
              </a:rPr>
              <a:t>oral care experience</a:t>
            </a:r>
            <a:r>
              <a:rPr lang="en-US" sz="3599">
                <a:solidFill>
                  <a:srgbClr val="FE0000"/>
                </a:solidFill>
                <a:latin typeface="Now"/>
              </a:rPr>
              <a:t>, Colgate's </a:t>
            </a:r>
            <a:r>
              <a:rPr lang="en-US" sz="3599">
                <a:solidFill>
                  <a:srgbClr val="004AAD"/>
                </a:solidFill>
                <a:latin typeface="Now Bold"/>
              </a:rPr>
              <a:t>Lemon Mojito Toothpaste</a:t>
            </a:r>
            <a:r>
              <a:rPr lang="en-US" sz="3599">
                <a:solidFill>
                  <a:srgbClr val="FE0000"/>
                </a:solidFill>
                <a:latin typeface="Now"/>
              </a:rPr>
              <a:t> is the ultimate choice among all toothpaste options. Unlike generic unflavored or mint toothpastes that cater to a wider audience, our product is </a:t>
            </a:r>
            <a:r>
              <a:rPr lang="en-US" sz="3599">
                <a:solidFill>
                  <a:srgbClr val="004AAD"/>
                </a:solidFill>
                <a:latin typeface="Now Bold"/>
              </a:rPr>
              <a:t>exclusively crafted</a:t>
            </a:r>
            <a:r>
              <a:rPr lang="en-US" sz="3599">
                <a:solidFill>
                  <a:srgbClr val="004AAD"/>
                </a:solidFill>
                <a:latin typeface="Now"/>
              </a:rPr>
              <a:t> </a:t>
            </a:r>
            <a:r>
              <a:rPr lang="en-US" sz="3599">
                <a:solidFill>
                  <a:srgbClr val="FE0000"/>
                </a:solidFill>
                <a:latin typeface="Now"/>
              </a:rPr>
              <a:t>to </a:t>
            </a:r>
            <a:r>
              <a:rPr lang="en-US" sz="3599">
                <a:solidFill>
                  <a:srgbClr val="004AAD"/>
                </a:solidFill>
                <a:latin typeface="Now Bold"/>
              </a:rPr>
              <a:t>satisfy the distinct taste preferences</a:t>
            </a:r>
            <a:r>
              <a:rPr lang="en-US" sz="3599">
                <a:solidFill>
                  <a:srgbClr val="FE0000"/>
                </a:solidFill>
                <a:latin typeface="Now"/>
              </a:rPr>
              <a:t> and </a:t>
            </a:r>
            <a:r>
              <a:rPr lang="en-US" sz="3599">
                <a:solidFill>
                  <a:srgbClr val="004AAD"/>
                </a:solidFill>
                <a:latin typeface="Now Bold"/>
              </a:rPr>
              <a:t>oral health needs</a:t>
            </a:r>
            <a:r>
              <a:rPr lang="en-US" sz="3599">
                <a:solidFill>
                  <a:srgbClr val="FE0000"/>
                </a:solidFill>
                <a:latin typeface="Now"/>
              </a:rPr>
              <a:t> of this particular segment."</a:t>
            </a:r>
          </a:p>
          <a:p>
            <a:pPr algn="ctr">
              <a:lnSpc>
                <a:spcPts val="51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13733" y="222211"/>
            <a:ext cx="8464600" cy="9036089"/>
          </a:xfrm>
          <a:custGeom>
            <a:avLst/>
            <a:gdLst/>
            <a:ahLst/>
            <a:cxnLst/>
            <a:rect r="r" b="b" t="t" l="l"/>
            <a:pathLst>
              <a:path h="9036089" w="8464600">
                <a:moveTo>
                  <a:pt x="0" y="0"/>
                </a:moveTo>
                <a:lnTo>
                  <a:pt x="8464600" y="0"/>
                </a:lnTo>
                <a:lnTo>
                  <a:pt x="8464600" y="9036089"/>
                </a:lnTo>
                <a:lnTo>
                  <a:pt x="0" y="903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5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659" y="-264450"/>
            <a:ext cx="9170659" cy="11491643"/>
            <a:chOff x="0" y="0"/>
            <a:chExt cx="2415318" cy="3026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15318" cy="3026605"/>
            </a:xfrm>
            <a:custGeom>
              <a:avLst/>
              <a:gdLst/>
              <a:ahLst/>
              <a:cxnLst/>
              <a:rect r="r" b="b" t="t" l="l"/>
              <a:pathLst>
                <a:path h="3026605" w="2415318">
                  <a:moveTo>
                    <a:pt x="0" y="0"/>
                  </a:moveTo>
                  <a:lnTo>
                    <a:pt x="2415318" y="0"/>
                  </a:lnTo>
                  <a:lnTo>
                    <a:pt x="2415318" y="3026605"/>
                  </a:lnTo>
                  <a:lnTo>
                    <a:pt x="0" y="3026605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165477" y="4011295"/>
            <a:ext cx="9579210" cy="214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FFFFFF"/>
                </a:solidFill>
                <a:latin typeface="Now Bold"/>
              </a:rPr>
              <a:t>MARKETING STRATEGY</a:t>
            </a:r>
          </a:p>
          <a:p>
            <a:pPr algn="ctr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Now Bold"/>
              </a:rPr>
              <a:t>PART A - FINANCES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3824" y="6160398"/>
            <a:ext cx="2858840" cy="1429420"/>
            <a:chOff x="0" y="0"/>
            <a:chExt cx="3811787" cy="19058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236845" y="935805"/>
              <a:ext cx="1338096" cy="970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49"/>
                </a:lnSpc>
                <a:spcBef>
                  <a:spcPct val="0"/>
                </a:spcBef>
              </a:pPr>
              <a:r>
                <a:rPr lang="en-US" sz="4321" u="none">
                  <a:solidFill>
                    <a:srgbClr val="000000"/>
                  </a:solidFill>
                  <a:latin typeface="Now"/>
                </a:rPr>
                <a:t>10%</a:t>
              </a:r>
            </a:p>
          </p:txBody>
        </p:sp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3811787" cy="1905894"/>
              <a:chOff x="0" y="0"/>
              <a:chExt cx="2540000" cy="127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D6D6D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877548"/>
                <a:ext cx="158786" cy="392452"/>
              </a:xfrm>
              <a:custGeom>
                <a:avLst/>
                <a:gdLst/>
                <a:ahLst/>
                <a:cxnLst/>
                <a:rect r="r" b="b" t="t" l="l"/>
                <a:pathLst>
                  <a:path h="392452" w="158786">
                    <a:moveTo>
                      <a:pt x="0" y="392452"/>
                    </a:moveTo>
                    <a:lnTo>
                      <a:pt x="0" y="392452"/>
                    </a:lnTo>
                    <a:cubicBezTo>
                      <a:pt x="0" y="259184"/>
                      <a:pt x="20976" y="126746"/>
                      <a:pt x="62158" y="0"/>
                    </a:cubicBezTo>
                    <a:lnTo>
                      <a:pt x="158786" y="31397"/>
                    </a:lnTo>
                    <a:cubicBezTo>
                      <a:pt x="120898" y="148002"/>
                      <a:pt x="101600" y="269845"/>
                      <a:pt x="101600" y="392452"/>
                    </a:cubicBezTo>
                    <a:close/>
                  </a:path>
                </a:pathLst>
              </a:custGeom>
              <a:solidFill>
                <a:srgbClr val="F50104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7802290" y="6281303"/>
            <a:ext cx="2858840" cy="1429420"/>
            <a:chOff x="0" y="0"/>
            <a:chExt cx="3811787" cy="190589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52691" y="935805"/>
              <a:ext cx="1506406" cy="970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49"/>
                </a:lnSpc>
                <a:spcBef>
                  <a:spcPct val="0"/>
                </a:spcBef>
              </a:pPr>
              <a:r>
                <a:rPr lang="en-US" sz="4321" u="none">
                  <a:solidFill>
                    <a:srgbClr val="000000"/>
                  </a:solidFill>
                  <a:latin typeface="Now"/>
                </a:rPr>
                <a:t>30%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3811787" cy="1905894"/>
              <a:chOff x="0" y="0"/>
              <a:chExt cx="2540000" cy="127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D6D6D6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242548"/>
                <a:ext cx="583232" cy="1027452"/>
              </a:xfrm>
              <a:custGeom>
                <a:avLst/>
                <a:gdLst/>
                <a:ahLst/>
                <a:cxnLst/>
                <a:rect r="r" b="b" t="t" l="l"/>
                <a:pathLst>
                  <a:path h="1027452" w="583232">
                    <a:moveTo>
                      <a:pt x="0" y="1027452"/>
                    </a:moveTo>
                    <a:lnTo>
                      <a:pt x="0" y="1027452"/>
                    </a:lnTo>
                    <a:cubicBezTo>
                      <a:pt x="0" y="620919"/>
                      <a:pt x="194620" y="238955"/>
                      <a:pt x="523513" y="0"/>
                    </a:cubicBezTo>
                    <a:lnTo>
                      <a:pt x="583232" y="82197"/>
                    </a:lnTo>
                    <a:cubicBezTo>
                      <a:pt x="280651" y="302035"/>
                      <a:pt x="101600" y="653441"/>
                      <a:pt x="101600" y="1027452"/>
                    </a:cubicBezTo>
                    <a:close/>
                  </a:path>
                </a:pathLst>
              </a:custGeom>
              <a:solidFill>
                <a:srgbClr val="F50104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11470755" y="6281303"/>
            <a:ext cx="2858840" cy="1429420"/>
            <a:chOff x="0" y="0"/>
            <a:chExt cx="3811787" cy="190589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236845" y="935805"/>
              <a:ext cx="1338096" cy="970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49"/>
                </a:lnSpc>
                <a:spcBef>
                  <a:spcPct val="0"/>
                </a:spcBef>
              </a:pPr>
              <a:r>
                <a:rPr lang="en-US" sz="4321" u="none">
                  <a:solidFill>
                    <a:srgbClr val="000000"/>
                  </a:solidFill>
                  <a:latin typeface="Now"/>
                </a:rPr>
                <a:t>10%</a:t>
              </a:r>
            </a:p>
          </p:txBody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0"/>
              <a:ext cx="3811787" cy="1905894"/>
              <a:chOff x="0" y="0"/>
              <a:chExt cx="2540000" cy="127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D6D6D6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877548"/>
                <a:ext cx="158786" cy="392452"/>
              </a:xfrm>
              <a:custGeom>
                <a:avLst/>
                <a:gdLst/>
                <a:ahLst/>
                <a:cxnLst/>
                <a:rect r="r" b="b" t="t" l="l"/>
                <a:pathLst>
                  <a:path h="392452" w="158786">
                    <a:moveTo>
                      <a:pt x="0" y="392452"/>
                    </a:moveTo>
                    <a:lnTo>
                      <a:pt x="0" y="392452"/>
                    </a:lnTo>
                    <a:cubicBezTo>
                      <a:pt x="0" y="259184"/>
                      <a:pt x="20976" y="126746"/>
                      <a:pt x="62158" y="0"/>
                    </a:cubicBezTo>
                    <a:lnTo>
                      <a:pt x="158786" y="31397"/>
                    </a:lnTo>
                    <a:cubicBezTo>
                      <a:pt x="120898" y="148002"/>
                      <a:pt x="101600" y="269845"/>
                      <a:pt x="101600" y="392452"/>
                    </a:cubicBezTo>
                    <a:close/>
                  </a:path>
                </a:pathLst>
              </a:custGeom>
              <a:solidFill>
                <a:srgbClr val="F50104"/>
              </a:solidFill>
            </p:spPr>
          </p:sp>
        </p:grpSp>
      </p:grpSp>
      <p:sp>
        <p:nvSpPr>
          <p:cNvPr name="AutoShape 17" id="17"/>
          <p:cNvSpPr/>
          <p:nvPr/>
        </p:nvSpPr>
        <p:spPr>
          <a:xfrm>
            <a:off x="87710" y="4650758"/>
            <a:ext cx="18288000" cy="0"/>
          </a:xfrm>
          <a:prstGeom prst="line">
            <a:avLst/>
          </a:prstGeom>
          <a:ln cap="rnd" w="1905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180904" y="-2446706"/>
            <a:ext cx="6744148" cy="3372074"/>
          </a:xfrm>
          <a:custGeom>
            <a:avLst/>
            <a:gdLst/>
            <a:ahLst/>
            <a:cxnLst/>
            <a:rect r="r" b="b" t="t" l="l"/>
            <a:pathLst>
              <a:path h="3372074" w="6744148">
                <a:moveTo>
                  <a:pt x="0" y="0"/>
                </a:moveTo>
                <a:lnTo>
                  <a:pt x="6744148" y="0"/>
                </a:lnTo>
                <a:lnTo>
                  <a:pt x="6744148" y="3372075"/>
                </a:lnTo>
                <a:lnTo>
                  <a:pt x="0" y="337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139220" y="6281303"/>
            <a:ext cx="2858840" cy="1429420"/>
            <a:chOff x="0" y="0"/>
            <a:chExt cx="3811787" cy="190589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152691" y="935805"/>
              <a:ext cx="1506406" cy="970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49"/>
                </a:lnSpc>
                <a:spcBef>
                  <a:spcPct val="0"/>
                </a:spcBef>
              </a:pPr>
              <a:r>
                <a:rPr lang="en-US" sz="4321" u="none">
                  <a:solidFill>
                    <a:srgbClr val="000000"/>
                  </a:solidFill>
                  <a:latin typeface="Now"/>
                </a:rPr>
                <a:t>20%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3811787" cy="1905894"/>
              <a:chOff x="0" y="0"/>
              <a:chExt cx="2540000" cy="127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D6D6D6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523513"/>
                <a:ext cx="324745" cy="746487"/>
              </a:xfrm>
              <a:custGeom>
                <a:avLst/>
                <a:gdLst/>
                <a:ahLst/>
                <a:cxnLst/>
                <a:rect r="r" b="b" t="t" l="l"/>
                <a:pathLst>
                  <a:path h="746487" w="324745">
                    <a:moveTo>
                      <a:pt x="0" y="746487"/>
                    </a:moveTo>
                    <a:cubicBezTo>
                      <a:pt x="0" y="478289"/>
                      <a:pt x="84906" y="216976"/>
                      <a:pt x="242548" y="0"/>
                    </a:cubicBezTo>
                    <a:lnTo>
                      <a:pt x="324745" y="59719"/>
                    </a:lnTo>
                    <a:cubicBezTo>
                      <a:pt x="179713" y="259337"/>
                      <a:pt x="101600" y="499745"/>
                      <a:pt x="101600" y="746487"/>
                    </a:cubicBezTo>
                    <a:close/>
                  </a:path>
                </a:pathLst>
              </a:custGeom>
              <a:solidFill>
                <a:srgbClr val="F50104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469718" y="6281303"/>
            <a:ext cx="2858840" cy="1429420"/>
            <a:chOff x="0" y="0"/>
            <a:chExt cx="3811787" cy="190589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1152691" y="935805"/>
              <a:ext cx="1506406" cy="970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49"/>
                </a:lnSpc>
                <a:spcBef>
                  <a:spcPct val="0"/>
                </a:spcBef>
              </a:pPr>
              <a:r>
                <a:rPr lang="en-US" sz="4321" u="none">
                  <a:solidFill>
                    <a:srgbClr val="000000"/>
                  </a:solidFill>
                  <a:latin typeface="Now"/>
                </a:rPr>
                <a:t>30%</a:t>
              </a:r>
            </a:p>
          </p:txBody>
        </p:sp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0" y="0"/>
              <a:ext cx="3811787" cy="1905894"/>
              <a:chOff x="0" y="0"/>
              <a:chExt cx="2540000" cy="1270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D6D6D6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242548"/>
                <a:ext cx="583232" cy="1027452"/>
              </a:xfrm>
              <a:custGeom>
                <a:avLst/>
                <a:gdLst/>
                <a:ahLst/>
                <a:cxnLst/>
                <a:rect r="r" b="b" t="t" l="l"/>
                <a:pathLst>
                  <a:path h="1027452" w="583232">
                    <a:moveTo>
                      <a:pt x="0" y="1027452"/>
                    </a:moveTo>
                    <a:lnTo>
                      <a:pt x="0" y="1027452"/>
                    </a:lnTo>
                    <a:cubicBezTo>
                      <a:pt x="0" y="620919"/>
                      <a:pt x="194620" y="238955"/>
                      <a:pt x="523513" y="0"/>
                    </a:cubicBezTo>
                    <a:lnTo>
                      <a:pt x="583232" y="82197"/>
                    </a:lnTo>
                    <a:cubicBezTo>
                      <a:pt x="280651" y="302035"/>
                      <a:pt x="101600" y="653441"/>
                      <a:pt x="101600" y="1027452"/>
                    </a:cubicBezTo>
                    <a:close/>
                  </a:path>
                </a:pathLst>
              </a:custGeom>
              <a:solidFill>
                <a:srgbClr val="F50104"/>
              </a:solidFill>
            </p:spPr>
          </p:sp>
        </p:grpSp>
      </p:grpSp>
      <p:sp>
        <p:nvSpPr>
          <p:cNvPr name="TextBox 29" id="29"/>
          <p:cNvSpPr txBox="true"/>
          <p:nvPr/>
        </p:nvSpPr>
        <p:spPr>
          <a:xfrm rot="0">
            <a:off x="1796046" y="2287444"/>
            <a:ext cx="14871328" cy="113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6"/>
              </a:lnSpc>
              <a:spcBef>
                <a:spcPct val="0"/>
              </a:spcBef>
            </a:pPr>
            <a:r>
              <a:rPr lang="en-US" sz="6575">
                <a:solidFill>
                  <a:srgbClr val="000000"/>
                </a:solidFill>
                <a:latin typeface="Now"/>
              </a:rPr>
              <a:t>Marketing Budget Allocation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33824" y="7938380"/>
            <a:ext cx="2858840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D83A3A"/>
                </a:solidFill>
                <a:latin typeface="Now Bold"/>
              </a:rPr>
              <a:t>PRINT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02290" y="7938380"/>
            <a:ext cx="2858840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D83A3A"/>
                </a:solidFill>
                <a:latin typeface="Now Bold"/>
              </a:rPr>
              <a:t>DIGITAL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70755" y="7938380"/>
            <a:ext cx="2858840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D83A3A"/>
                </a:solidFill>
                <a:latin typeface="Now Bold"/>
              </a:rPr>
              <a:t>DIRECT MAIL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9718" y="7938380"/>
            <a:ext cx="2858840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D83A3A"/>
                </a:solidFill>
                <a:latin typeface="Now Bold"/>
              </a:rPr>
              <a:t>TV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139220" y="7882294"/>
            <a:ext cx="2858840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D83A3A"/>
                </a:solidFill>
                <a:latin typeface="Now Bold"/>
              </a:rPr>
              <a:t>INSTORE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0879" y="8459630"/>
            <a:ext cx="215652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w"/>
              </a:rPr>
              <a:t>3.2208 million</a:t>
            </a: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13188" y="8459630"/>
            <a:ext cx="21001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w"/>
              </a:rPr>
              <a:t>1.0736 million</a:t>
            </a: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53450" y="8459630"/>
            <a:ext cx="215652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w"/>
              </a:rPr>
              <a:t>3.2208 million</a:t>
            </a: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49820" y="8459630"/>
            <a:ext cx="21001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w"/>
              </a:rPr>
              <a:t>1.0736 million</a:t>
            </a: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719124" y="8459630"/>
            <a:ext cx="206238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w"/>
              </a:rPr>
              <a:t>2.1472 million</a:t>
            </a:r>
            <a:r>
              <a:rPr lang="en-US" sz="2400">
                <a:solidFill>
                  <a:srgbClr val="000000"/>
                </a:solidFill>
                <a:latin typeface="Now"/>
              </a:rPr>
              <a:t> 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7259300" y="-809737"/>
            <a:ext cx="3676874" cy="1838437"/>
          </a:xfrm>
          <a:custGeom>
            <a:avLst/>
            <a:gdLst/>
            <a:ahLst/>
            <a:cxnLst/>
            <a:rect r="r" b="b" t="t" l="l"/>
            <a:pathLst>
              <a:path h="1838437" w="3676874">
                <a:moveTo>
                  <a:pt x="0" y="0"/>
                </a:moveTo>
                <a:lnTo>
                  <a:pt x="3676874" y="0"/>
                </a:lnTo>
                <a:lnTo>
                  <a:pt x="3676874" y="1838437"/>
                </a:lnTo>
                <a:lnTo>
                  <a:pt x="0" y="1838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10800000">
            <a:off x="16159623" y="9084470"/>
            <a:ext cx="3676874" cy="1838437"/>
          </a:xfrm>
          <a:custGeom>
            <a:avLst/>
            <a:gdLst/>
            <a:ahLst/>
            <a:cxnLst/>
            <a:rect r="r" b="b" t="t" l="l"/>
            <a:pathLst>
              <a:path h="1838437" w="3676874">
                <a:moveTo>
                  <a:pt x="0" y="0"/>
                </a:moveTo>
                <a:lnTo>
                  <a:pt x="3676875" y="0"/>
                </a:lnTo>
                <a:lnTo>
                  <a:pt x="3676875" y="1838438"/>
                </a:lnTo>
                <a:lnTo>
                  <a:pt x="0" y="183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10800000">
            <a:off x="761750" y="9779795"/>
            <a:ext cx="3676874" cy="1838437"/>
          </a:xfrm>
          <a:custGeom>
            <a:avLst/>
            <a:gdLst/>
            <a:ahLst/>
            <a:cxnLst/>
            <a:rect r="r" b="b" t="t" l="l"/>
            <a:pathLst>
              <a:path h="1838437" w="3676874">
                <a:moveTo>
                  <a:pt x="0" y="0"/>
                </a:moveTo>
                <a:lnTo>
                  <a:pt x="3676874" y="0"/>
                </a:lnTo>
                <a:lnTo>
                  <a:pt x="3676874" y="1838438"/>
                </a:lnTo>
                <a:lnTo>
                  <a:pt x="0" y="183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317166" y="-5723"/>
            <a:ext cx="0" cy="11773801"/>
          </a:xfrm>
          <a:prstGeom prst="line">
            <a:avLst/>
          </a:prstGeom>
          <a:ln cap="rnd" w="19050">
            <a:solidFill>
              <a:srgbClr val="D6D6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7347333" y="-1264175"/>
            <a:ext cx="19565366" cy="9782683"/>
          </a:xfrm>
          <a:custGeom>
            <a:avLst/>
            <a:gdLst/>
            <a:ahLst/>
            <a:cxnLst/>
            <a:rect r="r" b="b" t="t" l="l"/>
            <a:pathLst>
              <a:path h="9782683" w="19565366">
                <a:moveTo>
                  <a:pt x="0" y="0"/>
                </a:moveTo>
                <a:lnTo>
                  <a:pt x="19565366" y="0"/>
                </a:lnTo>
                <a:lnTo>
                  <a:pt x="19565366" y="9782683"/>
                </a:lnTo>
                <a:lnTo>
                  <a:pt x="0" y="9782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79270" y="4852976"/>
            <a:ext cx="418168" cy="637098"/>
          </a:xfrm>
          <a:custGeom>
            <a:avLst/>
            <a:gdLst/>
            <a:ahLst/>
            <a:cxnLst/>
            <a:rect r="r" b="b" t="t" l="l"/>
            <a:pathLst>
              <a:path h="637098" w="418168">
                <a:moveTo>
                  <a:pt x="0" y="0"/>
                </a:moveTo>
                <a:lnTo>
                  <a:pt x="418168" y="0"/>
                </a:lnTo>
                <a:lnTo>
                  <a:pt x="418168" y="637098"/>
                </a:lnTo>
                <a:lnTo>
                  <a:pt x="0" y="637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351042" y="234147"/>
            <a:ext cx="633432" cy="1007447"/>
          </a:xfrm>
          <a:custGeom>
            <a:avLst/>
            <a:gdLst/>
            <a:ahLst/>
            <a:cxnLst/>
            <a:rect r="r" b="b" t="t" l="l"/>
            <a:pathLst>
              <a:path h="1007447" w="633432">
                <a:moveTo>
                  <a:pt x="0" y="0"/>
                </a:moveTo>
                <a:lnTo>
                  <a:pt x="633432" y="0"/>
                </a:lnTo>
                <a:lnTo>
                  <a:pt x="633432" y="1007446"/>
                </a:lnTo>
                <a:lnTo>
                  <a:pt x="0" y="1007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78611" y="421154"/>
            <a:ext cx="1006913" cy="657240"/>
          </a:xfrm>
          <a:custGeom>
            <a:avLst/>
            <a:gdLst/>
            <a:ahLst/>
            <a:cxnLst/>
            <a:rect r="r" b="b" t="t" l="l"/>
            <a:pathLst>
              <a:path h="657240" w="1006913">
                <a:moveTo>
                  <a:pt x="0" y="0"/>
                </a:moveTo>
                <a:lnTo>
                  <a:pt x="1006914" y="0"/>
                </a:lnTo>
                <a:lnTo>
                  <a:pt x="1006914" y="657240"/>
                </a:lnTo>
                <a:lnTo>
                  <a:pt x="0" y="657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0476" y="4852976"/>
            <a:ext cx="711992" cy="755976"/>
          </a:xfrm>
          <a:custGeom>
            <a:avLst/>
            <a:gdLst/>
            <a:ahLst/>
            <a:cxnLst/>
            <a:rect r="r" b="b" t="t" l="l"/>
            <a:pathLst>
              <a:path h="755976" w="711992">
                <a:moveTo>
                  <a:pt x="0" y="0"/>
                </a:moveTo>
                <a:lnTo>
                  <a:pt x="711992" y="0"/>
                </a:lnTo>
                <a:lnTo>
                  <a:pt x="711992" y="755976"/>
                </a:lnTo>
                <a:lnTo>
                  <a:pt x="0" y="755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9160" y="866775"/>
            <a:ext cx="6265106" cy="286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9"/>
              </a:lnSpc>
              <a:spcBef>
                <a:spcPct val="0"/>
              </a:spcBef>
            </a:pPr>
            <a:r>
              <a:rPr lang="en-US" sz="8099">
                <a:solidFill>
                  <a:srgbClr val="FFFFFF"/>
                </a:solidFill>
                <a:latin typeface="Now Bold"/>
              </a:rPr>
              <a:t>MARKETING MIX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4035" y="1677341"/>
            <a:ext cx="3859052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Medium"/>
              </a:rPr>
              <a:t>Limited edition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Medium"/>
              </a:rPr>
              <a:t>Lemon mojito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Medium"/>
              </a:rPr>
              <a:t>Refreshing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Medium"/>
              </a:rPr>
              <a:t>Zesty lime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Medium"/>
              </a:rPr>
              <a:t>Sugar-free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Medium"/>
              </a:rPr>
              <a:t>Fluoride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 Medium"/>
              </a:rPr>
              <a:t>Cleans teeth</a:t>
            </a: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64035" y="1124245"/>
            <a:ext cx="3859052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D83A3A"/>
                </a:solidFill>
                <a:latin typeface="Now Bold"/>
              </a:rPr>
              <a:t>PRODUCT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74165" y="1774059"/>
            <a:ext cx="3859052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$5 for 12 oz tube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Competitive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Ingredient cost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Manufacturing expenses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Marketing expenses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Cost-effective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Value for money</a:t>
            </a: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778611" y="1240319"/>
            <a:ext cx="3859052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D83A3A"/>
                </a:solidFill>
                <a:latin typeface="Now Bold"/>
              </a:rPr>
              <a:t>PRICE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4035" y="6305739"/>
            <a:ext cx="3859052" cy="370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Limited edition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End cap displays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Strategic shelf positioning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Cross-promotion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Sampling stations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In-store digital signage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Checkout counter placement</a:t>
            </a:r>
          </a:p>
          <a:p>
            <a:pPr>
              <a:lnSpc>
                <a:spcPts val="2940"/>
              </a:lnSpc>
            </a:pP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200476" y="5731478"/>
            <a:ext cx="3859052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D83A3A"/>
                </a:solidFill>
                <a:latin typeface="Now Bold"/>
              </a:rPr>
              <a:t>PROMOTION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74165" y="6186861"/>
            <a:ext cx="3859052" cy="370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Distribution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Channels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Supermarkets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Drugstores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Online retailers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Dentists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Schools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Now"/>
              </a:rPr>
              <a:t>Institutions</a:t>
            </a:r>
          </a:p>
          <a:p>
            <a:pPr>
              <a:lnSpc>
                <a:spcPts val="2940"/>
              </a:lnSpc>
            </a:pPr>
          </a:p>
          <a:p>
            <a:pPr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756824" y="5612600"/>
            <a:ext cx="3859052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D83A3A"/>
                </a:solidFill>
                <a:latin typeface="Now Bold"/>
              </a:rPr>
              <a:t>PLACE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6069627"/>
            <a:ext cx="2775958" cy="1921273"/>
          </a:xfrm>
          <a:custGeom>
            <a:avLst/>
            <a:gdLst/>
            <a:ahLst/>
            <a:cxnLst/>
            <a:rect r="r" b="b" t="t" l="l"/>
            <a:pathLst>
              <a:path h="1921273" w="2775958">
                <a:moveTo>
                  <a:pt x="0" y="0"/>
                </a:moveTo>
                <a:lnTo>
                  <a:pt x="2775958" y="0"/>
                </a:lnTo>
                <a:lnTo>
                  <a:pt x="2775958" y="1921273"/>
                </a:lnTo>
                <a:lnTo>
                  <a:pt x="0" y="19212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93620" y="5054365"/>
            <a:ext cx="2109197" cy="3401930"/>
          </a:xfrm>
          <a:custGeom>
            <a:avLst/>
            <a:gdLst/>
            <a:ahLst/>
            <a:cxnLst/>
            <a:rect r="r" b="b" t="t" l="l"/>
            <a:pathLst>
              <a:path h="3401930" w="2109197">
                <a:moveTo>
                  <a:pt x="0" y="0"/>
                </a:moveTo>
                <a:lnTo>
                  <a:pt x="2109196" y="0"/>
                </a:lnTo>
                <a:lnTo>
                  <a:pt x="2109196" y="3401930"/>
                </a:lnTo>
                <a:lnTo>
                  <a:pt x="0" y="3401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0048" y="-1360651"/>
            <a:ext cx="13008303" cy="13008303"/>
          </a:xfrm>
          <a:custGeom>
            <a:avLst/>
            <a:gdLst/>
            <a:ahLst/>
            <a:cxnLst/>
            <a:rect r="r" b="b" t="t" l="l"/>
            <a:pathLst>
              <a:path h="13008303" w="13008303">
                <a:moveTo>
                  <a:pt x="0" y="0"/>
                </a:moveTo>
                <a:lnTo>
                  <a:pt x="13008303" y="0"/>
                </a:lnTo>
                <a:lnTo>
                  <a:pt x="13008303" y="13008302"/>
                </a:lnTo>
                <a:lnTo>
                  <a:pt x="0" y="13008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8351" y="-1805098"/>
            <a:ext cx="4057770" cy="405777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601990" y="8018506"/>
            <a:ext cx="4057770" cy="40577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33860" y="5421892"/>
            <a:ext cx="6820281" cy="3836408"/>
          </a:xfrm>
          <a:custGeom>
            <a:avLst/>
            <a:gdLst/>
            <a:ahLst/>
            <a:cxnLst/>
            <a:rect r="r" b="b" t="t" l="l"/>
            <a:pathLst>
              <a:path h="3836408" w="6820281">
                <a:moveTo>
                  <a:pt x="0" y="0"/>
                </a:moveTo>
                <a:lnTo>
                  <a:pt x="6820280" y="0"/>
                </a:lnTo>
                <a:lnTo>
                  <a:pt x="6820280" y="3836408"/>
                </a:lnTo>
                <a:lnTo>
                  <a:pt x="0" y="3836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12171" y="2522475"/>
            <a:ext cx="10684057" cy="220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Now"/>
              </a:rPr>
              <a:t>For a smile that's as refreshing as a mojito, and a refreshing lemony twist to start your day off right!!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67087" y="6100512"/>
            <a:ext cx="1755695" cy="27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</a:pPr>
            <a:r>
              <a:rPr lang="en-US" sz="1812" spc="135">
                <a:solidFill>
                  <a:srgbClr val="FFFFFF"/>
                </a:solidFill>
                <a:latin typeface="League Spartan"/>
              </a:rPr>
              <a:t>FLAVORED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525276" y="-3133623"/>
            <a:ext cx="3953611" cy="15433168"/>
            <a:chOff x="0" y="0"/>
            <a:chExt cx="1041280" cy="4064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1280" cy="4064703"/>
            </a:xfrm>
            <a:custGeom>
              <a:avLst/>
              <a:gdLst/>
              <a:ahLst/>
              <a:cxnLst/>
              <a:rect r="r" b="b" t="t" l="l"/>
              <a:pathLst>
                <a:path h="4064703" w="1041280">
                  <a:moveTo>
                    <a:pt x="0" y="0"/>
                  </a:moveTo>
                  <a:lnTo>
                    <a:pt x="1041280" y="0"/>
                  </a:lnTo>
                  <a:lnTo>
                    <a:pt x="1041280" y="4064703"/>
                  </a:lnTo>
                  <a:lnTo>
                    <a:pt x="0" y="4064703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5831532" y="-8092650"/>
            <a:ext cx="4862320" cy="17250627"/>
            <a:chOff x="0" y="0"/>
            <a:chExt cx="1280611" cy="45433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0611" cy="4543375"/>
            </a:xfrm>
            <a:custGeom>
              <a:avLst/>
              <a:gdLst/>
              <a:ahLst/>
              <a:cxnLst/>
              <a:rect r="r" b="b" t="t" l="l"/>
              <a:pathLst>
                <a:path h="4543375" w="1280611">
                  <a:moveTo>
                    <a:pt x="0" y="0"/>
                  </a:moveTo>
                  <a:lnTo>
                    <a:pt x="1280611" y="0"/>
                  </a:lnTo>
                  <a:lnTo>
                    <a:pt x="1280611" y="4543375"/>
                  </a:lnTo>
                  <a:lnTo>
                    <a:pt x="0" y="4543375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5218665" y="-1255760"/>
            <a:ext cx="0" cy="15021453"/>
          </a:xfrm>
          <a:prstGeom prst="line">
            <a:avLst/>
          </a:prstGeom>
          <a:ln cap="flat" w="781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302805" y="0"/>
            <a:ext cx="4481306" cy="10874264"/>
            <a:chOff x="0" y="0"/>
            <a:chExt cx="1180262" cy="28640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0262" cy="2864004"/>
            </a:xfrm>
            <a:custGeom>
              <a:avLst/>
              <a:gdLst/>
              <a:ahLst/>
              <a:cxnLst/>
              <a:rect r="r" b="b" t="t" l="l"/>
              <a:pathLst>
                <a:path h="2864004" w="1180262">
                  <a:moveTo>
                    <a:pt x="0" y="0"/>
                  </a:moveTo>
                  <a:lnTo>
                    <a:pt x="1180262" y="0"/>
                  </a:lnTo>
                  <a:lnTo>
                    <a:pt x="1180262" y="2864004"/>
                  </a:lnTo>
                  <a:lnTo>
                    <a:pt x="0" y="2864004"/>
                  </a:lnTo>
                  <a:close/>
                </a:path>
              </a:pathLst>
            </a:custGeom>
            <a:solidFill>
              <a:srgbClr val="97252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093613" y="313028"/>
            <a:ext cx="7262557" cy="9683409"/>
          </a:xfrm>
          <a:custGeom>
            <a:avLst/>
            <a:gdLst/>
            <a:ahLst/>
            <a:cxnLst/>
            <a:rect r="r" b="b" t="t" l="l"/>
            <a:pathLst>
              <a:path h="9683409" w="7262557">
                <a:moveTo>
                  <a:pt x="0" y="0"/>
                </a:moveTo>
                <a:lnTo>
                  <a:pt x="7262556" y="0"/>
                </a:lnTo>
                <a:lnTo>
                  <a:pt x="7262556" y="9683409"/>
                </a:lnTo>
                <a:lnTo>
                  <a:pt x="0" y="968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1892802" y="7494959"/>
            <a:ext cx="0" cy="1053722"/>
          </a:xfrm>
          <a:prstGeom prst="line">
            <a:avLst/>
          </a:prstGeom>
          <a:ln cap="flat" w="28575">
            <a:solidFill>
              <a:srgbClr val="FE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939388" y="8163031"/>
            <a:ext cx="1938351" cy="1944812"/>
          </a:xfrm>
          <a:custGeom>
            <a:avLst/>
            <a:gdLst/>
            <a:ahLst/>
            <a:cxnLst/>
            <a:rect r="r" b="b" t="t" l="l"/>
            <a:pathLst>
              <a:path h="1944812" w="1938351">
                <a:moveTo>
                  <a:pt x="0" y="0"/>
                </a:moveTo>
                <a:lnTo>
                  <a:pt x="1938351" y="0"/>
                </a:lnTo>
                <a:lnTo>
                  <a:pt x="1938351" y="1944813"/>
                </a:lnTo>
                <a:lnTo>
                  <a:pt x="0" y="1944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62320" y="8152523"/>
            <a:ext cx="1758518" cy="1764380"/>
          </a:xfrm>
          <a:custGeom>
            <a:avLst/>
            <a:gdLst/>
            <a:ahLst/>
            <a:cxnLst/>
            <a:rect r="r" b="b" t="t" l="l"/>
            <a:pathLst>
              <a:path h="1764380" w="1758518">
                <a:moveTo>
                  <a:pt x="0" y="0"/>
                </a:moveTo>
                <a:lnTo>
                  <a:pt x="1758518" y="0"/>
                </a:lnTo>
                <a:lnTo>
                  <a:pt x="1758518" y="1764380"/>
                </a:lnTo>
                <a:lnTo>
                  <a:pt x="0" y="1764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9505" y="8152523"/>
            <a:ext cx="1758518" cy="1764380"/>
          </a:xfrm>
          <a:custGeom>
            <a:avLst/>
            <a:gdLst/>
            <a:ahLst/>
            <a:cxnLst/>
            <a:rect r="r" b="b" t="t" l="l"/>
            <a:pathLst>
              <a:path h="1764380" w="1758518">
                <a:moveTo>
                  <a:pt x="0" y="0"/>
                </a:moveTo>
                <a:lnTo>
                  <a:pt x="1758518" y="0"/>
                </a:lnTo>
                <a:lnTo>
                  <a:pt x="1758518" y="1764380"/>
                </a:lnTo>
                <a:lnTo>
                  <a:pt x="0" y="1764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65522" y="6805035"/>
            <a:ext cx="1656890" cy="50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E0000"/>
                </a:solidFill>
                <a:latin typeface="Glacial Indifference Bold"/>
              </a:rPr>
              <a:t>Gingivitis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58021" y="6822997"/>
            <a:ext cx="2980411" cy="4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32"/>
              </a:lnSpc>
              <a:spcBef>
                <a:spcPct val="0"/>
              </a:spcBef>
            </a:pPr>
            <a:r>
              <a:rPr lang="en-US" sz="2737" u="none">
                <a:solidFill>
                  <a:srgbClr val="FE0000"/>
                </a:solidFill>
                <a:latin typeface="Glacial Indifference Bold"/>
              </a:rPr>
              <a:t>Plaque Prevention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4780" y="6822997"/>
            <a:ext cx="2219885" cy="4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FE0000"/>
                </a:solidFill>
                <a:latin typeface="Glacial Indifference Bold"/>
              </a:rPr>
              <a:t>Fresh Breath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78038" y="6840959"/>
            <a:ext cx="3026460" cy="4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32"/>
              </a:lnSpc>
              <a:spcBef>
                <a:spcPct val="0"/>
              </a:spcBef>
            </a:pPr>
            <a:r>
              <a:rPr lang="en-US" sz="2737">
                <a:solidFill>
                  <a:srgbClr val="FE0000"/>
                </a:solidFill>
                <a:latin typeface="Glacial Indifference Bold"/>
              </a:rPr>
              <a:t>Cavity Prevention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2635" y="3258531"/>
            <a:ext cx="1289096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Now Bold"/>
              </a:rPr>
              <a:t>Product and Service Offerings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-362581" y="6538335"/>
            <a:ext cx="15021392" cy="42862"/>
          </a:xfrm>
          <a:prstGeom prst="line">
            <a:avLst/>
          </a:prstGeom>
          <a:ln cap="flat" w="28575">
            <a:solidFill>
              <a:srgbClr val="FE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2506365" y="7494959"/>
            <a:ext cx="0" cy="828925"/>
          </a:xfrm>
          <a:prstGeom prst="line">
            <a:avLst/>
          </a:prstGeom>
          <a:ln cap="flat" w="19050">
            <a:solidFill>
              <a:srgbClr val="FE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5429180" y="7494959"/>
            <a:ext cx="0" cy="828925"/>
          </a:xfrm>
          <a:prstGeom prst="line">
            <a:avLst/>
          </a:prstGeom>
          <a:ln cap="flat" w="19050">
            <a:solidFill>
              <a:srgbClr val="FE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 flipV="true">
            <a:off x="8507122" y="7494959"/>
            <a:ext cx="0" cy="828925"/>
          </a:xfrm>
          <a:prstGeom prst="line">
            <a:avLst/>
          </a:prstGeom>
          <a:ln cap="flat" w="19050">
            <a:solidFill>
              <a:srgbClr val="FE00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7640261" y="7944212"/>
            <a:ext cx="1976611" cy="1983200"/>
          </a:xfrm>
          <a:custGeom>
            <a:avLst/>
            <a:gdLst/>
            <a:ahLst/>
            <a:cxnLst/>
            <a:rect r="r" b="b" t="t" l="l"/>
            <a:pathLst>
              <a:path h="1983200" w="1976611">
                <a:moveTo>
                  <a:pt x="0" y="0"/>
                </a:moveTo>
                <a:lnTo>
                  <a:pt x="1976611" y="0"/>
                </a:lnTo>
                <a:lnTo>
                  <a:pt x="1976611" y="1983199"/>
                </a:lnTo>
                <a:lnTo>
                  <a:pt x="0" y="1983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396484" y="5634730"/>
            <a:ext cx="3105596" cy="40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63034"/>
                </a:solidFill>
                <a:latin typeface="Now Bold"/>
              </a:rPr>
              <a:t>Sustainable Practices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92151" y="5518814"/>
            <a:ext cx="3985915" cy="40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63034"/>
                </a:solidFill>
                <a:latin typeface="Now Bold"/>
              </a:rPr>
              <a:t>Accessible Oral Healthcare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24743" y="4755836"/>
            <a:ext cx="3589734" cy="40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63034"/>
                </a:solidFill>
                <a:latin typeface="Now Bold"/>
              </a:rPr>
              <a:t>Empowering Oral Health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42255" y="4572346"/>
            <a:ext cx="4671566" cy="40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63034"/>
                </a:solidFill>
                <a:latin typeface="Now Bold"/>
              </a:rPr>
              <a:t>Colgate's 145-year-long Legacy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14478" y="955623"/>
            <a:ext cx="10561410" cy="82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29"/>
              </a:lnSpc>
              <a:spcBef>
                <a:spcPct val="0"/>
              </a:spcBef>
            </a:pPr>
            <a:r>
              <a:rPr lang="en-US" sz="4735">
                <a:solidFill>
                  <a:srgbClr val="FFFFFF"/>
                </a:solidFill>
                <a:latin typeface="Belleza"/>
              </a:rPr>
              <a:t>Sparking optimism in everyone, every day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0" y="738823"/>
            <a:ext cx="3769855" cy="14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Now Bold"/>
              </a:rPr>
              <a:t>MISSION STATEMENT</a:t>
            </a:r>
          </a:p>
        </p:txBody>
      </p:sp>
      <p:sp>
        <p:nvSpPr>
          <p:cNvPr name="AutoShape 33" id="33"/>
          <p:cNvSpPr/>
          <p:nvPr/>
        </p:nvSpPr>
        <p:spPr>
          <a:xfrm flipV="true">
            <a:off x="4138413" y="313028"/>
            <a:ext cx="0" cy="2411783"/>
          </a:xfrm>
          <a:prstGeom prst="line">
            <a:avLst/>
          </a:prstGeom>
          <a:ln cap="flat" w="47625">
            <a:solidFill>
              <a:srgbClr val="FFFFFF"/>
            </a:solidFill>
            <a:prstDash val="sysDot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319" y="-14032418"/>
            <a:ext cx="17158524" cy="17158524"/>
          </a:xfrm>
          <a:custGeom>
            <a:avLst/>
            <a:gdLst/>
            <a:ahLst/>
            <a:cxnLst/>
            <a:rect r="r" b="b" t="t" l="l"/>
            <a:pathLst>
              <a:path h="17158524" w="17158524">
                <a:moveTo>
                  <a:pt x="0" y="0"/>
                </a:moveTo>
                <a:lnTo>
                  <a:pt x="17158524" y="0"/>
                </a:lnTo>
                <a:lnTo>
                  <a:pt x="17158524" y="17158524"/>
                </a:lnTo>
                <a:lnTo>
                  <a:pt x="0" y="1715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54449" y="4189487"/>
            <a:ext cx="5068813" cy="506881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292589" y="378062"/>
            <a:ext cx="7702822" cy="234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0"/>
              </a:lnSpc>
            </a:pPr>
            <a:r>
              <a:rPr lang="en-US" sz="8300">
                <a:solidFill>
                  <a:srgbClr val="FFFFFF"/>
                </a:solidFill>
                <a:latin typeface="Now"/>
              </a:rPr>
              <a:t>BUSINESS PROBLEM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09593" y="4189487"/>
            <a:ext cx="5068813" cy="506881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23776" y="4189487"/>
            <a:ext cx="5068813" cy="506881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84635" y="5854896"/>
            <a:ext cx="4147095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Now"/>
              </a:rPr>
              <a:t>Gr</a:t>
            </a:r>
            <a:r>
              <a:rPr lang="en-US" sz="3199">
                <a:solidFill>
                  <a:srgbClr val="000000"/>
                </a:solidFill>
                <a:latin typeface="Now"/>
              </a:rPr>
              <a:t>owing demand for diverse toothpaste flavors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92559" y="5573908"/>
            <a:ext cx="4302882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w"/>
              </a:rPr>
              <a:t>Innovative </a:t>
            </a:r>
            <a:r>
              <a:rPr lang="en-US" sz="3200">
                <a:solidFill>
                  <a:srgbClr val="000000"/>
                </a:solidFill>
                <a:latin typeface="Now"/>
              </a:rPr>
              <a:t>toothpaste flavors for adults and young consumers in the USA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14771" y="5573908"/>
            <a:ext cx="4748168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ow"/>
              </a:rPr>
              <a:t>Success in market share growth, customer acquisition rates, brand perception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7817" y="-1527534"/>
            <a:ext cx="12517316" cy="1334206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010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2539" y="2438472"/>
            <a:ext cx="8278064" cy="5932114"/>
            <a:chOff x="0" y="0"/>
            <a:chExt cx="11037419" cy="790948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823708"/>
              <a:ext cx="1673366" cy="834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83"/>
                </a:lnSpc>
                <a:spcBef>
                  <a:spcPct val="0"/>
                </a:spcBef>
              </a:pPr>
              <a:r>
                <a:rPr lang="en-US" sz="1845" u="none">
                  <a:solidFill>
                    <a:srgbClr val="000000"/>
                  </a:solidFill>
                  <a:latin typeface="Now"/>
                </a:rPr>
                <a:t>Outside US</a:t>
              </a:r>
            </a:p>
            <a:p>
              <a:pPr algn="ctr" marL="0" indent="0" lvl="0">
                <a:lnSpc>
                  <a:spcPts val="2583"/>
                </a:lnSpc>
                <a:spcBef>
                  <a:spcPct val="0"/>
                </a:spcBef>
              </a:pPr>
              <a:r>
                <a:rPr lang="en-US" sz="1845" u="none">
                  <a:solidFill>
                    <a:srgbClr val="000000"/>
                  </a:solidFill>
                  <a:latin typeface="Now"/>
                </a:rPr>
                <a:t>66.7%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659743" y="1212771"/>
              <a:ext cx="1377676" cy="834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83"/>
                </a:lnSpc>
                <a:spcBef>
                  <a:spcPct val="0"/>
                </a:spcBef>
              </a:pPr>
              <a:r>
                <a:rPr lang="en-US" sz="1845" u="none">
                  <a:solidFill>
                    <a:srgbClr val="000000"/>
                  </a:solidFill>
                  <a:latin typeface="Now"/>
                </a:rPr>
                <a:t>Inside US</a:t>
              </a:r>
            </a:p>
            <a:p>
              <a:pPr algn="ctr" marL="0" indent="0" lvl="0">
                <a:lnSpc>
                  <a:spcPts val="2583"/>
                </a:lnSpc>
                <a:spcBef>
                  <a:spcPct val="0"/>
                </a:spcBef>
              </a:pPr>
              <a:r>
                <a:rPr lang="en-US" sz="1845" u="none">
                  <a:solidFill>
                    <a:srgbClr val="000000"/>
                  </a:solidFill>
                  <a:latin typeface="Now"/>
                </a:rPr>
                <a:t>33.3%</a:t>
              </a:r>
            </a:p>
          </p:txBody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1711812" y="0"/>
              <a:ext cx="7909486" cy="7909486"/>
              <a:chOff x="0" y="0"/>
              <a:chExt cx="2540000" cy="254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270000" y="0"/>
                <a:ext cx="1337786" cy="1959176"/>
              </a:xfrm>
              <a:custGeom>
                <a:avLst/>
                <a:gdLst/>
                <a:ahLst/>
                <a:cxnLst/>
                <a:rect r="r" b="b" t="t" l="l"/>
                <a:pathLst>
                  <a:path h="1959176" w="1337786">
                    <a:moveTo>
                      <a:pt x="0" y="0"/>
                    </a:moveTo>
                    <a:lnTo>
                      <a:pt x="0" y="0"/>
                    </a:lnTo>
                    <a:cubicBezTo>
                      <a:pt x="465090" y="0"/>
                      <a:pt x="892978" y="254225"/>
                      <a:pt x="1115382" y="662692"/>
                    </a:cubicBezTo>
                    <a:cubicBezTo>
                      <a:pt x="1337786" y="1071159"/>
                      <a:pt x="1319126" y="1568522"/>
                      <a:pt x="1066741" y="195917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50104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-87701" y="0"/>
                <a:ext cx="2457553" cy="2674194"/>
              </a:xfrm>
              <a:custGeom>
                <a:avLst/>
                <a:gdLst/>
                <a:ahLst/>
                <a:cxnLst/>
                <a:rect r="r" b="b" t="t" l="l"/>
                <a:pathLst>
                  <a:path h="2674194" w="2457553">
                    <a:moveTo>
                      <a:pt x="2457553" y="1905000"/>
                    </a:moveTo>
                    <a:cubicBezTo>
                      <a:pt x="2149400" y="2438737"/>
                      <a:pt x="1502521" y="2674194"/>
                      <a:pt x="923375" y="2463424"/>
                    </a:cubicBezTo>
                    <a:cubicBezTo>
                      <a:pt x="344229" y="2252654"/>
                      <a:pt x="0" y="1656501"/>
                      <a:pt x="106980" y="1049550"/>
                    </a:cubicBezTo>
                    <a:cubicBezTo>
                      <a:pt x="213961" y="442599"/>
                      <a:pt x="741267" y="62"/>
                      <a:pt x="1357574" y="0"/>
                    </a:cubicBezTo>
                    <a:lnTo>
                      <a:pt x="1357701" y="127000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1127827" y="4591050"/>
            <a:ext cx="61314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Now"/>
              </a:rPr>
              <a:t>2/3 of Colgate's Revenue is From Outisde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0165" y="2295597"/>
            <a:ext cx="8725972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Now Bold"/>
              </a:rPr>
              <a:t>DID YOU KNOW?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7021256" y="8084741"/>
            <a:ext cx="4694235" cy="2347118"/>
          </a:xfrm>
          <a:custGeom>
            <a:avLst/>
            <a:gdLst/>
            <a:ahLst/>
            <a:cxnLst/>
            <a:rect r="r" b="b" t="t" l="l"/>
            <a:pathLst>
              <a:path h="2347118" w="4694235">
                <a:moveTo>
                  <a:pt x="0" y="0"/>
                </a:moveTo>
                <a:lnTo>
                  <a:pt x="4694235" y="0"/>
                </a:lnTo>
                <a:lnTo>
                  <a:pt x="4694235" y="2347118"/>
                </a:lnTo>
                <a:lnTo>
                  <a:pt x="0" y="234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57606" y="3497129"/>
            <a:ext cx="1890975" cy="4262444"/>
          </a:xfrm>
          <a:custGeom>
            <a:avLst/>
            <a:gdLst/>
            <a:ahLst/>
            <a:cxnLst/>
            <a:rect r="r" b="b" t="t" l="l"/>
            <a:pathLst>
              <a:path h="4262444" w="1890975">
                <a:moveTo>
                  <a:pt x="0" y="0"/>
                </a:moveTo>
                <a:lnTo>
                  <a:pt x="1890975" y="0"/>
                </a:lnTo>
                <a:lnTo>
                  <a:pt x="1890975" y="4262444"/>
                </a:lnTo>
                <a:lnTo>
                  <a:pt x="0" y="4262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62835" y="3497129"/>
            <a:ext cx="1890975" cy="4262444"/>
          </a:xfrm>
          <a:custGeom>
            <a:avLst/>
            <a:gdLst/>
            <a:ahLst/>
            <a:cxnLst/>
            <a:rect r="r" b="b" t="t" l="l"/>
            <a:pathLst>
              <a:path h="4262444" w="1890975">
                <a:moveTo>
                  <a:pt x="0" y="0"/>
                </a:moveTo>
                <a:lnTo>
                  <a:pt x="1890975" y="0"/>
                </a:lnTo>
                <a:lnTo>
                  <a:pt x="1890975" y="4262444"/>
                </a:lnTo>
                <a:lnTo>
                  <a:pt x="0" y="4262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40726" y="3497129"/>
            <a:ext cx="1890975" cy="4262444"/>
          </a:xfrm>
          <a:custGeom>
            <a:avLst/>
            <a:gdLst/>
            <a:ahLst/>
            <a:cxnLst/>
            <a:rect r="r" b="b" t="t" l="l"/>
            <a:pathLst>
              <a:path h="4262444" w="1890975">
                <a:moveTo>
                  <a:pt x="0" y="0"/>
                </a:moveTo>
                <a:lnTo>
                  <a:pt x="1890975" y="0"/>
                </a:lnTo>
                <a:lnTo>
                  <a:pt x="1890975" y="4262444"/>
                </a:lnTo>
                <a:lnTo>
                  <a:pt x="0" y="42624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55470" y="3497129"/>
            <a:ext cx="1890975" cy="4262444"/>
          </a:xfrm>
          <a:custGeom>
            <a:avLst/>
            <a:gdLst/>
            <a:ahLst/>
            <a:cxnLst/>
            <a:rect r="r" b="b" t="t" l="l"/>
            <a:pathLst>
              <a:path h="4262444" w="1890975">
                <a:moveTo>
                  <a:pt x="0" y="0"/>
                </a:moveTo>
                <a:lnTo>
                  <a:pt x="1890976" y="0"/>
                </a:lnTo>
                <a:lnTo>
                  <a:pt x="1890976" y="4262444"/>
                </a:lnTo>
                <a:lnTo>
                  <a:pt x="0" y="42624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01847" y="3497129"/>
            <a:ext cx="1890975" cy="4262444"/>
          </a:xfrm>
          <a:custGeom>
            <a:avLst/>
            <a:gdLst/>
            <a:ahLst/>
            <a:cxnLst/>
            <a:rect r="r" b="b" t="t" l="l"/>
            <a:pathLst>
              <a:path h="4262444" w="1890975">
                <a:moveTo>
                  <a:pt x="0" y="0"/>
                </a:moveTo>
                <a:lnTo>
                  <a:pt x="1890975" y="0"/>
                </a:lnTo>
                <a:lnTo>
                  <a:pt x="1890975" y="4262444"/>
                </a:lnTo>
                <a:lnTo>
                  <a:pt x="0" y="42624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8445" y="3497129"/>
            <a:ext cx="1890975" cy="4262444"/>
          </a:xfrm>
          <a:custGeom>
            <a:avLst/>
            <a:gdLst/>
            <a:ahLst/>
            <a:cxnLst/>
            <a:rect r="r" b="b" t="t" l="l"/>
            <a:pathLst>
              <a:path h="4262444" w="1890975">
                <a:moveTo>
                  <a:pt x="0" y="0"/>
                </a:moveTo>
                <a:lnTo>
                  <a:pt x="1890975" y="0"/>
                </a:lnTo>
                <a:lnTo>
                  <a:pt x="1890975" y="4262444"/>
                </a:lnTo>
                <a:lnTo>
                  <a:pt x="0" y="42624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1148042" y="8674400"/>
            <a:ext cx="4095450" cy="2047725"/>
          </a:xfrm>
          <a:custGeom>
            <a:avLst/>
            <a:gdLst/>
            <a:ahLst/>
            <a:cxnLst/>
            <a:rect r="r" b="b" t="t" l="l"/>
            <a:pathLst>
              <a:path h="2047725" w="4095450">
                <a:moveTo>
                  <a:pt x="0" y="0"/>
                </a:moveTo>
                <a:lnTo>
                  <a:pt x="4095450" y="0"/>
                </a:lnTo>
                <a:lnTo>
                  <a:pt x="4095450" y="2047725"/>
                </a:lnTo>
                <a:lnTo>
                  <a:pt x="0" y="2047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154603">
            <a:off x="15940882" y="-611650"/>
            <a:ext cx="4694235" cy="2347118"/>
          </a:xfrm>
          <a:custGeom>
            <a:avLst/>
            <a:gdLst/>
            <a:ahLst/>
            <a:cxnLst/>
            <a:rect r="r" b="b" t="t" l="l"/>
            <a:pathLst>
              <a:path h="2347118" w="4694235">
                <a:moveTo>
                  <a:pt x="0" y="0"/>
                </a:moveTo>
                <a:lnTo>
                  <a:pt x="4694236" y="0"/>
                </a:lnTo>
                <a:lnTo>
                  <a:pt x="4694236" y="2347118"/>
                </a:lnTo>
                <a:lnTo>
                  <a:pt x="0" y="234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154603">
            <a:off x="-3376639" y="-611650"/>
            <a:ext cx="4694235" cy="2347118"/>
          </a:xfrm>
          <a:custGeom>
            <a:avLst/>
            <a:gdLst/>
            <a:ahLst/>
            <a:cxnLst/>
            <a:rect r="r" b="b" t="t" l="l"/>
            <a:pathLst>
              <a:path h="2347118" w="4694235">
                <a:moveTo>
                  <a:pt x="0" y="0"/>
                </a:moveTo>
                <a:lnTo>
                  <a:pt x="4694235" y="0"/>
                </a:lnTo>
                <a:lnTo>
                  <a:pt x="4694235" y="2347118"/>
                </a:lnTo>
                <a:lnTo>
                  <a:pt x="0" y="234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5297336" y="8551949"/>
            <a:ext cx="7315200" cy="2170176"/>
          </a:xfrm>
          <a:custGeom>
            <a:avLst/>
            <a:gdLst/>
            <a:ahLst/>
            <a:cxnLst/>
            <a:rect r="r" b="b" t="t" l="l"/>
            <a:pathLst>
              <a:path h="2170176" w="7315200">
                <a:moveTo>
                  <a:pt x="0" y="0"/>
                </a:moveTo>
                <a:lnTo>
                  <a:pt x="7315200" y="0"/>
                </a:lnTo>
                <a:lnTo>
                  <a:pt x="7315200" y="2170176"/>
                </a:lnTo>
                <a:lnTo>
                  <a:pt x="0" y="2170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02163" y="6999653"/>
            <a:ext cx="7315200" cy="2170176"/>
          </a:xfrm>
          <a:custGeom>
            <a:avLst/>
            <a:gdLst/>
            <a:ahLst/>
            <a:cxnLst/>
            <a:rect r="r" b="b" t="t" l="l"/>
            <a:pathLst>
              <a:path h="2170176" w="7315200">
                <a:moveTo>
                  <a:pt x="0" y="0"/>
                </a:moveTo>
                <a:lnTo>
                  <a:pt x="7315200" y="0"/>
                </a:lnTo>
                <a:lnTo>
                  <a:pt x="7315200" y="2170176"/>
                </a:lnTo>
                <a:lnTo>
                  <a:pt x="0" y="2170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791251"/>
            <a:ext cx="7315200" cy="2170176"/>
          </a:xfrm>
          <a:custGeom>
            <a:avLst/>
            <a:gdLst/>
            <a:ahLst/>
            <a:cxnLst/>
            <a:rect r="r" b="b" t="t" l="l"/>
            <a:pathLst>
              <a:path h="2170176" w="7315200">
                <a:moveTo>
                  <a:pt x="0" y="0"/>
                </a:moveTo>
                <a:lnTo>
                  <a:pt x="7315200" y="0"/>
                </a:lnTo>
                <a:lnTo>
                  <a:pt x="7315200" y="2170176"/>
                </a:lnTo>
                <a:lnTo>
                  <a:pt x="0" y="2170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5587374" y="-1085088"/>
            <a:ext cx="7315200" cy="2170176"/>
          </a:xfrm>
          <a:custGeom>
            <a:avLst/>
            <a:gdLst/>
            <a:ahLst/>
            <a:cxnLst/>
            <a:rect r="r" b="b" t="t" l="l"/>
            <a:pathLst>
              <a:path h="2170176" w="7315200">
                <a:moveTo>
                  <a:pt x="0" y="0"/>
                </a:moveTo>
                <a:lnTo>
                  <a:pt x="7315200" y="0"/>
                </a:lnTo>
                <a:lnTo>
                  <a:pt x="7315200" y="2170176"/>
                </a:lnTo>
                <a:lnTo>
                  <a:pt x="0" y="2170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83420" y="4866036"/>
            <a:ext cx="762283" cy="28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864">
                <a:solidFill>
                  <a:srgbClr val="FE0000"/>
                </a:solidFill>
                <a:latin typeface="Impact"/>
              </a:rPr>
              <a:t>Colgate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92354" y="4866036"/>
            <a:ext cx="762283" cy="28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864">
                <a:solidFill>
                  <a:srgbClr val="FE0000"/>
                </a:solidFill>
                <a:latin typeface="Impact"/>
              </a:rPr>
              <a:t>Colgate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29934" y="5077382"/>
            <a:ext cx="1069257" cy="1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"/>
              </a:lnSpc>
            </a:pPr>
            <a:r>
              <a:rPr lang="en-US" sz="1161">
                <a:solidFill>
                  <a:srgbClr val="C63034"/>
                </a:solidFill>
                <a:latin typeface="Impact"/>
              </a:rPr>
              <a:t>Warm Spice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39065" y="5077382"/>
            <a:ext cx="1069257" cy="1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"/>
              </a:lnSpc>
            </a:pPr>
            <a:r>
              <a:rPr lang="en-US" sz="1161">
                <a:solidFill>
                  <a:srgbClr val="02703B"/>
                </a:solidFill>
                <a:latin typeface="Impact"/>
              </a:rPr>
              <a:t>Matcha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60975" y="4866036"/>
            <a:ext cx="762283" cy="28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864">
                <a:solidFill>
                  <a:srgbClr val="FE0000"/>
                </a:solidFill>
                <a:latin typeface="Impact"/>
              </a:rPr>
              <a:t>Colgate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97102" y="5148569"/>
            <a:ext cx="1069257" cy="16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"/>
              </a:lnSpc>
            </a:pPr>
            <a:r>
              <a:rPr lang="en-US" sz="1161">
                <a:solidFill>
                  <a:srgbClr val="8D7303"/>
                </a:solidFill>
                <a:latin typeface="Impact"/>
              </a:rPr>
              <a:t>Lemon Mojito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00805" y="4866036"/>
            <a:ext cx="762283" cy="28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864">
                <a:solidFill>
                  <a:srgbClr val="FE0000"/>
                </a:solidFill>
                <a:latin typeface="Impact"/>
              </a:rPr>
              <a:t>Colgate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47319" y="5146499"/>
            <a:ext cx="1069257" cy="1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"/>
              </a:lnSpc>
            </a:pPr>
            <a:r>
              <a:rPr lang="en-US" sz="1161">
                <a:solidFill>
                  <a:srgbClr val="6A097D"/>
                </a:solidFill>
                <a:latin typeface="Impact"/>
              </a:rPr>
              <a:t>Berry Blast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40101" y="4866036"/>
            <a:ext cx="762283" cy="28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864">
                <a:solidFill>
                  <a:srgbClr val="FE0000"/>
                </a:solidFill>
                <a:latin typeface="Impact"/>
              </a:rPr>
              <a:t>Colgate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78078" y="5146499"/>
            <a:ext cx="1069257" cy="1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"/>
              </a:lnSpc>
            </a:pPr>
            <a:r>
              <a:rPr lang="en-US" sz="1161">
                <a:solidFill>
                  <a:srgbClr val="431717"/>
                </a:solidFill>
                <a:latin typeface="Impact"/>
              </a:rPr>
              <a:t>Coffee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31649" y="4866036"/>
            <a:ext cx="762283" cy="28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864">
                <a:solidFill>
                  <a:srgbClr val="FE0000"/>
                </a:solidFill>
                <a:latin typeface="Impact"/>
              </a:rPr>
              <a:t>Colgate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09211" y="5077382"/>
            <a:ext cx="1069257" cy="1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"/>
              </a:lnSpc>
            </a:pPr>
            <a:r>
              <a:rPr lang="en-US" sz="1161">
                <a:solidFill>
                  <a:srgbClr val="ED7201"/>
                </a:solidFill>
                <a:latin typeface="Impact"/>
              </a:rPr>
              <a:t>Orange Burst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48777" y="2099486"/>
            <a:ext cx="954754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w"/>
              </a:rPr>
              <a:t>Experience toothpaste like never before, because we're all kids at heart!!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47408" y="848401"/>
            <a:ext cx="12445415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E0000"/>
                </a:solidFill>
                <a:latin typeface="Now Bold"/>
              </a:rPr>
              <a:t>FLAVORED TOOTHPASTE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1271" y="5641782"/>
            <a:ext cx="21445621" cy="12440952"/>
            <a:chOff x="0" y="0"/>
            <a:chExt cx="5648230" cy="3276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8230" cy="3276629"/>
            </a:xfrm>
            <a:custGeom>
              <a:avLst/>
              <a:gdLst/>
              <a:ahLst/>
              <a:cxnLst/>
              <a:rect r="r" b="b" t="t" l="l"/>
              <a:pathLst>
                <a:path h="3276629" w="5648230">
                  <a:moveTo>
                    <a:pt x="0" y="0"/>
                  </a:moveTo>
                  <a:lnTo>
                    <a:pt x="5648230" y="0"/>
                  </a:lnTo>
                  <a:lnTo>
                    <a:pt x="5648230" y="3276629"/>
                  </a:lnTo>
                  <a:lnTo>
                    <a:pt x="0" y="3276629"/>
                  </a:lnTo>
                  <a:close/>
                </a:path>
              </a:pathLst>
            </a:custGeom>
            <a:solidFill>
              <a:srgbClr val="F5010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1040" y="481714"/>
            <a:ext cx="5136796" cy="3826633"/>
          </a:xfrm>
          <a:custGeom>
            <a:avLst/>
            <a:gdLst/>
            <a:ahLst/>
            <a:cxnLst/>
            <a:rect r="r" b="b" t="t" l="l"/>
            <a:pathLst>
              <a:path h="3826633" w="5136796">
                <a:moveTo>
                  <a:pt x="0" y="0"/>
                </a:moveTo>
                <a:lnTo>
                  <a:pt x="5136796" y="0"/>
                </a:lnTo>
                <a:lnTo>
                  <a:pt x="5136796" y="3826634"/>
                </a:lnTo>
                <a:lnTo>
                  <a:pt x="0" y="3826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1863" y="612671"/>
            <a:ext cx="5595035" cy="3623804"/>
          </a:xfrm>
          <a:custGeom>
            <a:avLst/>
            <a:gdLst/>
            <a:ahLst/>
            <a:cxnLst/>
            <a:rect r="r" b="b" t="t" l="l"/>
            <a:pathLst>
              <a:path h="3623804" w="5595035">
                <a:moveTo>
                  <a:pt x="0" y="0"/>
                </a:moveTo>
                <a:lnTo>
                  <a:pt x="5595035" y="0"/>
                </a:lnTo>
                <a:lnTo>
                  <a:pt x="5595035" y="3623804"/>
                </a:lnTo>
                <a:lnTo>
                  <a:pt x="0" y="3623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327836" y="2128596"/>
            <a:ext cx="566467" cy="390617"/>
            <a:chOff x="0" y="0"/>
            <a:chExt cx="812800" cy="5604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60480"/>
            </a:xfrm>
            <a:custGeom>
              <a:avLst/>
              <a:gdLst/>
              <a:ahLst/>
              <a:cxnLst/>
              <a:rect r="r" b="b" t="t" l="l"/>
              <a:pathLst>
                <a:path h="560480" w="812800">
                  <a:moveTo>
                    <a:pt x="812800" y="28024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7280"/>
                  </a:lnTo>
                  <a:lnTo>
                    <a:pt x="406400" y="357280"/>
                  </a:lnTo>
                  <a:lnTo>
                    <a:pt x="406400" y="560480"/>
                  </a:lnTo>
                  <a:lnTo>
                    <a:pt x="812800" y="280240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30608" y="2313800"/>
            <a:ext cx="595774" cy="410826"/>
            <a:chOff x="0" y="0"/>
            <a:chExt cx="812800" cy="5604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560480"/>
            </a:xfrm>
            <a:custGeom>
              <a:avLst/>
              <a:gdLst/>
              <a:ahLst/>
              <a:cxnLst/>
              <a:rect r="r" b="b" t="t" l="l"/>
              <a:pathLst>
                <a:path h="560480" w="812800">
                  <a:moveTo>
                    <a:pt x="812800" y="28024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7280"/>
                  </a:lnTo>
                  <a:lnTo>
                    <a:pt x="406400" y="357280"/>
                  </a:lnTo>
                  <a:lnTo>
                    <a:pt x="406400" y="560480"/>
                  </a:lnTo>
                  <a:lnTo>
                    <a:pt x="812800" y="280240"/>
                  </a:ln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8761124" y="6198862"/>
            <a:ext cx="0" cy="361485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135030" y="552095"/>
            <a:ext cx="5937773" cy="3684380"/>
          </a:xfrm>
          <a:custGeom>
            <a:avLst/>
            <a:gdLst/>
            <a:ahLst/>
            <a:cxnLst/>
            <a:rect r="r" b="b" t="t" l="l"/>
            <a:pathLst>
              <a:path h="3684380" w="5937773">
                <a:moveTo>
                  <a:pt x="0" y="0"/>
                </a:moveTo>
                <a:lnTo>
                  <a:pt x="5937773" y="0"/>
                </a:lnTo>
                <a:lnTo>
                  <a:pt x="5937773" y="3684380"/>
                </a:lnTo>
                <a:lnTo>
                  <a:pt x="0" y="3684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208754" y="6169066"/>
            <a:ext cx="2277872" cy="62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1"/>
              </a:lnSpc>
              <a:spcBef>
                <a:spcPct val="0"/>
              </a:spcBef>
            </a:pPr>
            <a:r>
              <a:rPr lang="en-US" sz="3693">
                <a:solidFill>
                  <a:srgbClr val="FFFFFF"/>
                </a:solidFill>
                <a:latin typeface="Now Bold"/>
              </a:rPr>
              <a:t>STEP 1: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0564" y="6452615"/>
            <a:ext cx="4286904" cy="207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Now Bold"/>
              </a:rPr>
              <a:t>CUSTOMER RESEARCH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08754" y="7203266"/>
            <a:ext cx="2277872" cy="62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1"/>
              </a:lnSpc>
              <a:spcBef>
                <a:spcPct val="0"/>
              </a:spcBef>
            </a:pPr>
            <a:r>
              <a:rPr lang="en-US" sz="3693">
                <a:solidFill>
                  <a:srgbClr val="FFFFFF"/>
                </a:solidFill>
                <a:latin typeface="Now Bold"/>
              </a:rPr>
              <a:t>STEP 2: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08754" y="8237466"/>
            <a:ext cx="2277872" cy="62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1"/>
              </a:lnSpc>
              <a:spcBef>
                <a:spcPct val="0"/>
              </a:spcBef>
            </a:pPr>
            <a:r>
              <a:rPr lang="en-US" sz="3693">
                <a:solidFill>
                  <a:srgbClr val="FFFFFF"/>
                </a:solidFill>
                <a:latin typeface="Now Bold"/>
              </a:rPr>
              <a:t>STEP 3: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89570" y="6113137"/>
            <a:ext cx="2568398" cy="71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4164">
                <a:solidFill>
                  <a:srgbClr val="FFFFFF"/>
                </a:solidFill>
                <a:latin typeface="Now Bold"/>
              </a:rPr>
              <a:t>SURVEY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89570" y="7147337"/>
            <a:ext cx="2568398" cy="71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4164">
                <a:solidFill>
                  <a:srgbClr val="FFFFFF"/>
                </a:solidFill>
                <a:latin typeface="Now Bold"/>
              </a:rPr>
              <a:t>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89570" y="8181537"/>
            <a:ext cx="2568398" cy="71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4164">
                <a:solidFill>
                  <a:srgbClr val="FFFFFF"/>
                </a:solidFill>
                <a:latin typeface="Now Bold"/>
              </a:rPr>
              <a:t>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84213" y="-3844561"/>
            <a:ext cx="14660300" cy="146603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38235" y="5764718"/>
            <a:ext cx="5671071" cy="3940760"/>
          </a:xfrm>
          <a:custGeom>
            <a:avLst/>
            <a:gdLst/>
            <a:ahLst/>
            <a:cxnLst/>
            <a:rect r="r" b="b" t="t" l="l"/>
            <a:pathLst>
              <a:path h="3940760" w="5671071">
                <a:moveTo>
                  <a:pt x="0" y="0"/>
                </a:moveTo>
                <a:lnTo>
                  <a:pt x="5671071" y="0"/>
                </a:lnTo>
                <a:lnTo>
                  <a:pt x="5671071" y="3940761"/>
                </a:lnTo>
                <a:lnTo>
                  <a:pt x="0" y="3940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76087" y="496439"/>
            <a:ext cx="6711913" cy="4775960"/>
          </a:xfrm>
          <a:custGeom>
            <a:avLst/>
            <a:gdLst/>
            <a:ahLst/>
            <a:cxnLst/>
            <a:rect r="r" b="b" t="t" l="l"/>
            <a:pathLst>
              <a:path h="4775960" w="6711913">
                <a:moveTo>
                  <a:pt x="0" y="0"/>
                </a:moveTo>
                <a:lnTo>
                  <a:pt x="6711913" y="0"/>
                </a:lnTo>
                <a:lnTo>
                  <a:pt x="6711913" y="4775959"/>
                </a:lnTo>
                <a:lnTo>
                  <a:pt x="0" y="4775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056436"/>
            <a:ext cx="10087674" cy="7230564"/>
          </a:xfrm>
          <a:custGeom>
            <a:avLst/>
            <a:gdLst/>
            <a:ahLst/>
            <a:cxnLst/>
            <a:rect r="r" b="b" t="t" l="l"/>
            <a:pathLst>
              <a:path h="7230564" w="10087674">
                <a:moveTo>
                  <a:pt x="0" y="0"/>
                </a:moveTo>
                <a:lnTo>
                  <a:pt x="10087674" y="0"/>
                </a:lnTo>
                <a:lnTo>
                  <a:pt x="10087674" y="7230564"/>
                </a:lnTo>
                <a:lnTo>
                  <a:pt x="0" y="7230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5477" y="496439"/>
            <a:ext cx="6615324" cy="2097009"/>
            <a:chOff x="0" y="0"/>
            <a:chExt cx="8820432" cy="27960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8501"/>
              <a:ext cx="8820432" cy="1433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7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70227" y="152400"/>
              <a:ext cx="8539941" cy="2643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59"/>
                </a:lnSpc>
              </a:pPr>
              <a:r>
                <a:rPr lang="en-US" sz="7559">
                  <a:solidFill>
                    <a:srgbClr val="FFFFFF"/>
                  </a:solidFill>
                  <a:latin typeface="Libre Franklin Black Bold"/>
                </a:rPr>
                <a:t>SENTIMENT </a:t>
              </a:r>
            </a:p>
            <a:p>
              <a:pPr>
                <a:lnSpc>
                  <a:spcPts val="7559"/>
                </a:lnSpc>
              </a:pPr>
              <a:r>
                <a:rPr lang="en-US" sz="7559">
                  <a:solidFill>
                    <a:srgbClr val="FFFFFF"/>
                  </a:solidFill>
                  <a:latin typeface="Libre Franklin Black Bold"/>
                </a:rPr>
                <a:t>ANALYSIS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97454" y="0"/>
            <a:ext cx="10441454" cy="13150077"/>
            <a:chOff x="0" y="0"/>
            <a:chExt cx="2750013" cy="34633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0013" cy="3463395"/>
            </a:xfrm>
            <a:custGeom>
              <a:avLst/>
              <a:gdLst/>
              <a:ahLst/>
              <a:cxnLst/>
              <a:rect r="r" b="b" t="t" l="l"/>
              <a:pathLst>
                <a:path h="3463395" w="2750013">
                  <a:moveTo>
                    <a:pt x="0" y="0"/>
                  </a:moveTo>
                  <a:lnTo>
                    <a:pt x="2750013" y="0"/>
                  </a:lnTo>
                  <a:lnTo>
                    <a:pt x="2750013" y="3463395"/>
                  </a:lnTo>
                  <a:lnTo>
                    <a:pt x="0" y="3463395"/>
                  </a:lnTo>
                  <a:close/>
                </a:path>
              </a:pathLst>
            </a:custGeom>
            <a:solidFill>
              <a:srgbClr val="E7C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32699" y="5561387"/>
            <a:ext cx="8773604" cy="4330620"/>
          </a:xfrm>
          <a:custGeom>
            <a:avLst/>
            <a:gdLst/>
            <a:ahLst/>
            <a:cxnLst/>
            <a:rect r="r" b="b" t="t" l="l"/>
            <a:pathLst>
              <a:path h="4330620" w="8773604">
                <a:moveTo>
                  <a:pt x="0" y="0"/>
                </a:moveTo>
                <a:lnTo>
                  <a:pt x="8773604" y="0"/>
                </a:lnTo>
                <a:lnTo>
                  <a:pt x="8773604" y="4330620"/>
                </a:lnTo>
                <a:lnTo>
                  <a:pt x="0" y="433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3" t="0" r="-31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05139" y="-4986596"/>
            <a:ext cx="7689863" cy="7639422"/>
            <a:chOff x="0" y="0"/>
            <a:chExt cx="997718" cy="9911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484" y="0"/>
              <a:ext cx="986751" cy="991174"/>
            </a:xfrm>
            <a:custGeom>
              <a:avLst/>
              <a:gdLst/>
              <a:ahLst/>
              <a:cxnLst/>
              <a:rect r="r" b="b" t="t" l="l"/>
              <a:pathLst>
                <a:path h="991174" w="986751">
                  <a:moveTo>
                    <a:pt x="493375" y="0"/>
                  </a:moveTo>
                  <a:cubicBezTo>
                    <a:pt x="766215" y="1220"/>
                    <a:pt x="986750" y="222744"/>
                    <a:pt x="986750" y="495587"/>
                  </a:cubicBezTo>
                  <a:cubicBezTo>
                    <a:pt x="986750" y="768430"/>
                    <a:pt x="766215" y="989954"/>
                    <a:pt x="493375" y="991174"/>
                  </a:cubicBezTo>
                  <a:cubicBezTo>
                    <a:pt x="220535" y="989954"/>
                    <a:pt x="0" y="768430"/>
                    <a:pt x="0" y="495587"/>
                  </a:cubicBezTo>
                  <a:cubicBezTo>
                    <a:pt x="0" y="222744"/>
                    <a:pt x="220535" y="1220"/>
                    <a:pt x="493375" y="0"/>
                  </a:cubicBezTo>
                  <a:close/>
                </a:path>
              </a:pathLst>
            </a:custGeom>
            <a:solidFill>
              <a:srgbClr val="9725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08161" y="2729253"/>
            <a:ext cx="3430224" cy="3430224"/>
            <a:chOff x="0" y="0"/>
            <a:chExt cx="4573632" cy="4573632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4573632" cy="4573632"/>
              <a:chOff x="0" y="0"/>
              <a:chExt cx="2540000" cy="254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270000" y="0"/>
                <a:ext cx="1376036" cy="2243230"/>
              </a:xfrm>
              <a:custGeom>
                <a:avLst/>
                <a:gdLst/>
                <a:ahLst/>
                <a:cxnLst/>
                <a:rect r="r" b="b" t="t" l="l"/>
                <a:pathLst>
                  <a:path h="2243230" w="1376036">
                    <a:moveTo>
                      <a:pt x="0" y="0"/>
                    </a:moveTo>
                    <a:cubicBezTo>
                      <a:pt x="534007" y="0"/>
                      <a:pt x="1010971" y="334051"/>
                      <a:pt x="1193504" y="835893"/>
                    </a:cubicBezTo>
                    <a:cubicBezTo>
                      <a:pt x="1376036" y="1337734"/>
                      <a:pt x="1225141" y="1900154"/>
                      <a:pt x="815919" y="224323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DBD9D5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-105454" y="27"/>
                <a:ext cx="2238995" cy="2650101"/>
              </a:xfrm>
              <a:custGeom>
                <a:avLst/>
                <a:gdLst/>
                <a:ahLst/>
                <a:cxnLst/>
                <a:rect r="r" b="b" t="t" l="l"/>
                <a:pathLst>
                  <a:path h="2650101" w="2238995">
                    <a:moveTo>
                      <a:pt x="2238995" y="2201207"/>
                    </a:moveTo>
                    <a:cubicBezTo>
                      <a:pt x="1822612" y="2587322"/>
                      <a:pt x="1200513" y="2650102"/>
                      <a:pt x="715382" y="2354964"/>
                    </a:cubicBezTo>
                    <a:cubicBezTo>
                      <a:pt x="230250" y="2059826"/>
                      <a:pt x="0" y="1478506"/>
                      <a:pt x="151465" y="931224"/>
                    </a:cubicBezTo>
                    <a:cubicBezTo>
                      <a:pt x="302930" y="383942"/>
                      <a:pt x="799295" y="3719"/>
                      <a:pt x="1367137" y="0"/>
                    </a:cubicBezTo>
                    <a:lnTo>
                      <a:pt x="1375454" y="1269973"/>
                    </a:lnTo>
                    <a:close/>
                  </a:path>
                </a:pathLst>
              </a:custGeom>
              <a:solidFill>
                <a:srgbClr val="603131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1198221" y="0"/>
                <a:ext cx="71779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71779">
                    <a:moveTo>
                      <a:pt x="0" y="2030"/>
                    </a:moveTo>
                    <a:cubicBezTo>
                      <a:pt x="23860" y="679"/>
                      <a:pt x="47754" y="2"/>
                      <a:pt x="71652" y="0"/>
                    </a:cubicBezTo>
                    <a:lnTo>
                      <a:pt x="71779" y="1270000"/>
                    </a:lnTo>
                    <a:close/>
                  </a:path>
                </a:pathLst>
              </a:custGeom>
              <a:solidFill>
                <a:srgbClr val="F50104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12287004" y="349950"/>
            <a:ext cx="5414945" cy="4605754"/>
            <a:chOff x="0" y="0"/>
            <a:chExt cx="7219926" cy="614100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6558657" y="3913719"/>
              <a:ext cx="661269" cy="541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2"/>
                </a:lnSpc>
              </a:pPr>
              <a:r>
                <a:rPr lang="en-US" sz="1209">
                  <a:solidFill>
                    <a:srgbClr val="000000"/>
                  </a:solidFill>
                  <a:latin typeface="Canva Sans Bold"/>
                </a:rPr>
                <a:t>21 - 30</a:t>
              </a:r>
            </a:p>
            <a:p>
              <a:pPr algn="ctr">
                <a:lnSpc>
                  <a:spcPts val="1692"/>
                </a:lnSpc>
              </a:pPr>
              <a:r>
                <a:rPr lang="en-US" sz="1209">
                  <a:solidFill>
                    <a:srgbClr val="000000"/>
                  </a:solidFill>
                  <a:latin typeface="Canva Sans Bold"/>
                </a:rPr>
                <a:t>42.3%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728768"/>
              <a:ext cx="1256151" cy="541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2"/>
                </a:lnSpc>
              </a:pPr>
              <a:r>
                <a:rPr lang="en-US" sz="1209">
                  <a:solidFill>
                    <a:srgbClr val="000000"/>
                  </a:solidFill>
                  <a:latin typeface="Canva Sans Bold"/>
                </a:rPr>
                <a:t>46 and elder</a:t>
              </a:r>
            </a:p>
            <a:p>
              <a:pPr algn="ctr">
                <a:lnSpc>
                  <a:spcPts val="1692"/>
                </a:lnSpc>
              </a:pPr>
              <a:r>
                <a:rPr lang="en-US" sz="1209">
                  <a:solidFill>
                    <a:srgbClr val="000000"/>
                  </a:solidFill>
                  <a:latin typeface="Canva Sans Bold"/>
                </a:rPr>
                <a:t>37.7%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430197" y="5599818"/>
              <a:ext cx="654870" cy="541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2"/>
                </a:lnSpc>
              </a:pPr>
              <a:r>
                <a:rPr lang="en-US" sz="1209">
                  <a:solidFill>
                    <a:srgbClr val="000000"/>
                  </a:solidFill>
                  <a:latin typeface="Canva Sans Bold"/>
                </a:rPr>
                <a:t>31 - 45</a:t>
              </a:r>
            </a:p>
            <a:p>
              <a:pPr algn="ctr">
                <a:lnSpc>
                  <a:spcPts val="1692"/>
                </a:lnSpc>
              </a:pPr>
              <a:r>
                <a:rPr lang="en-US" sz="1209">
                  <a:solidFill>
                    <a:srgbClr val="000000"/>
                  </a:solidFill>
                  <a:latin typeface="Canva Sans Bold"/>
                </a:rPr>
                <a:t>10.6%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490586" y="-19050"/>
              <a:ext cx="892923" cy="541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2"/>
                </a:lnSpc>
              </a:pPr>
              <a:r>
                <a:rPr lang="en-US" sz="1209">
                  <a:solidFill>
                    <a:srgbClr val="000000"/>
                  </a:solidFill>
                  <a:latin typeface="Canva Sans Bold"/>
                </a:rPr>
                <a:t>Under 21</a:t>
              </a:r>
            </a:p>
            <a:p>
              <a:pPr algn="ctr">
                <a:lnSpc>
                  <a:spcPts val="1692"/>
                </a:lnSpc>
              </a:pPr>
              <a:r>
                <a:rPr lang="en-US" sz="1209">
                  <a:solidFill>
                    <a:srgbClr val="000000"/>
                  </a:solidFill>
                  <a:latin typeface="Canva Sans Bold"/>
                </a:rPr>
                <a:t>9.4%</a:t>
              </a:r>
            </a:p>
          </p:txBody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1462165" y="559039"/>
              <a:ext cx="5182974" cy="5182974"/>
              <a:chOff x="0" y="0"/>
              <a:chExt cx="2540000" cy="254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270000" y="0"/>
                <a:ext cx="761910" cy="761966"/>
              </a:xfrm>
              <a:custGeom>
                <a:avLst/>
                <a:gdLst/>
                <a:ahLst/>
                <a:cxnLst/>
                <a:rect r="r" b="b" t="t" l="l"/>
                <a:pathLst>
                  <a:path h="761966" w="761910">
                    <a:moveTo>
                      <a:pt x="0" y="0"/>
                    </a:moveTo>
                    <a:lnTo>
                      <a:pt x="0" y="0"/>
                    </a:lnTo>
                    <a:cubicBezTo>
                      <a:pt x="274751" y="0"/>
                      <a:pt x="542094" y="89101"/>
                      <a:pt x="761910" y="253932"/>
                    </a:cubicBezTo>
                    <a:lnTo>
                      <a:pt x="380955" y="761966"/>
                    </a:lnTo>
                    <a:cubicBezTo>
                      <a:pt x="271047" y="679550"/>
                      <a:pt x="137376" y="635000"/>
                      <a:pt x="0" y="635000"/>
                    </a:cubicBezTo>
                    <a:close/>
                  </a:path>
                </a:pathLst>
              </a:custGeom>
              <a:solidFill>
                <a:srgbClr val="B9DBBB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065533" y="217122"/>
                <a:ext cx="1604950" cy="2402359"/>
              </a:xfrm>
              <a:custGeom>
                <a:avLst/>
                <a:gdLst/>
                <a:ahLst/>
                <a:cxnLst/>
                <a:rect r="r" b="b" t="t" l="l"/>
                <a:pathLst>
                  <a:path h="2402359" w="1604950">
                    <a:moveTo>
                      <a:pt x="914642" y="0"/>
                    </a:moveTo>
                    <a:cubicBezTo>
                      <a:pt x="1409234" y="333607"/>
                      <a:pt x="1604950" y="966497"/>
                      <a:pt x="1385019" y="1521064"/>
                    </a:cubicBezTo>
                    <a:cubicBezTo>
                      <a:pt x="1165087" y="2075631"/>
                      <a:pt x="588804" y="2402359"/>
                      <a:pt x="0" y="2306311"/>
                    </a:cubicBezTo>
                    <a:lnTo>
                      <a:pt x="102234" y="1679594"/>
                    </a:lnTo>
                    <a:cubicBezTo>
                      <a:pt x="396635" y="1727619"/>
                      <a:pt x="684777" y="1564255"/>
                      <a:pt x="794743" y="1286971"/>
                    </a:cubicBezTo>
                    <a:cubicBezTo>
                      <a:pt x="904709" y="1009687"/>
                      <a:pt x="806851" y="693242"/>
                      <a:pt x="559555" y="526439"/>
                    </a:cubicBezTo>
                    <a:close/>
                  </a:path>
                </a:pathLst>
              </a:custGeom>
              <a:solidFill>
                <a:srgbClr val="4E8935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337188" y="1700918"/>
                <a:ext cx="862029" cy="831167"/>
              </a:xfrm>
              <a:custGeom>
                <a:avLst/>
                <a:gdLst/>
                <a:ahLst/>
                <a:cxnLst/>
                <a:rect r="r" b="b" t="t" l="l"/>
                <a:pathLst>
                  <a:path h="831167" w="862029">
                    <a:moveTo>
                      <a:pt x="791246" y="831167"/>
                    </a:moveTo>
                    <a:cubicBezTo>
                      <a:pt x="487975" y="797150"/>
                      <a:pt x="207094" y="655067"/>
                      <a:pt x="0" y="430918"/>
                    </a:cubicBezTo>
                    <a:lnTo>
                      <a:pt x="466406" y="0"/>
                    </a:lnTo>
                    <a:cubicBezTo>
                      <a:pt x="569953" y="112074"/>
                      <a:pt x="710394" y="183116"/>
                      <a:pt x="862029" y="200125"/>
                    </a:cubicBezTo>
                    <a:close/>
                  </a:path>
                </a:pathLst>
              </a:custGeom>
              <a:solidFill>
                <a:srgbClr val="43AA72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-100846" y="0"/>
                <a:ext cx="1370783" cy="2177380"/>
              </a:xfrm>
              <a:custGeom>
                <a:avLst/>
                <a:gdLst/>
                <a:ahLst/>
                <a:cxnLst/>
                <a:rect r="r" b="b" t="t" l="l"/>
                <a:pathLst>
                  <a:path h="2177380" w="1370783">
                    <a:moveTo>
                      <a:pt x="482274" y="2177380"/>
                    </a:moveTo>
                    <a:cubicBezTo>
                      <a:pt x="113559" y="1816308"/>
                      <a:pt x="0" y="1268021"/>
                      <a:pt x="194966" y="790201"/>
                    </a:cubicBezTo>
                    <a:cubicBezTo>
                      <a:pt x="389933" y="312381"/>
                      <a:pt x="854654" y="52"/>
                      <a:pt x="1370719" y="0"/>
                    </a:cubicBezTo>
                    <a:lnTo>
                      <a:pt x="1370783" y="635000"/>
                    </a:lnTo>
                    <a:cubicBezTo>
                      <a:pt x="1112750" y="635026"/>
                      <a:pt x="880390" y="791191"/>
                      <a:pt x="782906" y="1030100"/>
                    </a:cubicBezTo>
                    <a:cubicBezTo>
                      <a:pt x="685423" y="1269010"/>
                      <a:pt x="742202" y="1543154"/>
                      <a:pt x="926560" y="1723690"/>
                    </a:cubicBezTo>
                    <a:close/>
                  </a:path>
                </a:pathLst>
              </a:custGeom>
              <a:solidFill>
                <a:srgbClr val="02703B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662331" y="7481999"/>
            <a:ext cx="5143500" cy="2571750"/>
            <a:chOff x="0" y="0"/>
            <a:chExt cx="6858000" cy="342900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2087562" y="1651000"/>
              <a:ext cx="2682875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431717"/>
                  </a:solidFill>
                  <a:latin typeface="Canva Sans"/>
                </a:rPr>
                <a:t>67%</a:t>
              </a:r>
            </a:p>
          </p:txBody>
        </p:sp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0" y="0"/>
              <a:ext cx="6858000" cy="3429000"/>
              <a:chOff x="0" y="0"/>
              <a:chExt cx="2540000" cy="1270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7180" y="0"/>
                <a:ext cx="2505641" cy="1286225"/>
              </a:xfrm>
              <a:custGeom>
                <a:avLst/>
                <a:gdLst/>
                <a:ahLst/>
                <a:cxnLst/>
                <a:rect r="r" b="b" t="t" l="l"/>
                <a:pathLst>
                  <a:path h="1286225" w="2505641">
                    <a:moveTo>
                      <a:pt x="23148" y="952500"/>
                    </a:moveTo>
                    <a:cubicBezTo>
                      <a:pt x="167927" y="391772"/>
                      <a:pt x="673702" y="0"/>
                      <a:pt x="1252820" y="0"/>
                    </a:cubicBezTo>
                    <a:cubicBezTo>
                      <a:pt x="1831938" y="0"/>
                      <a:pt x="2337713" y="391772"/>
                      <a:pt x="2482492" y="952500"/>
                    </a:cubicBezTo>
                    <a:cubicBezTo>
                      <a:pt x="2505640" y="1040524"/>
                      <a:pt x="2479921" y="1134206"/>
                      <a:pt x="2415073" y="1198072"/>
                    </a:cubicBezTo>
                    <a:cubicBezTo>
                      <a:pt x="2350225" y="1261938"/>
                      <a:pt x="2256162" y="1286224"/>
                      <a:pt x="2168502" y="1261736"/>
                    </a:cubicBezTo>
                    <a:cubicBezTo>
                      <a:pt x="2080841" y="1237248"/>
                      <a:pt x="2012983" y="1167728"/>
                      <a:pt x="1990623" y="1079500"/>
                    </a:cubicBezTo>
                    <a:cubicBezTo>
                      <a:pt x="1903756" y="743063"/>
                      <a:pt x="1600291" y="508000"/>
                      <a:pt x="1252820" y="508000"/>
                    </a:cubicBezTo>
                    <a:cubicBezTo>
                      <a:pt x="905349" y="508000"/>
                      <a:pt x="601884" y="743063"/>
                      <a:pt x="515017" y="1079500"/>
                    </a:cubicBezTo>
                    <a:cubicBezTo>
                      <a:pt x="492657" y="1167728"/>
                      <a:pt x="424799" y="1237248"/>
                      <a:pt x="337138" y="1261736"/>
                    </a:cubicBezTo>
                    <a:cubicBezTo>
                      <a:pt x="249478" y="1286224"/>
                      <a:pt x="155414" y="1261938"/>
                      <a:pt x="90567" y="1198072"/>
                    </a:cubicBezTo>
                    <a:cubicBezTo>
                      <a:pt x="25719" y="1134206"/>
                      <a:pt x="0" y="1040524"/>
                      <a:pt x="23148" y="95250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17180" y="-45340"/>
                <a:ext cx="1804505" cy="1331565"/>
              </a:xfrm>
              <a:custGeom>
                <a:avLst/>
                <a:gdLst/>
                <a:ahLst/>
                <a:cxnLst/>
                <a:rect r="r" b="b" t="t" l="l"/>
                <a:pathLst>
                  <a:path h="1331565" w="1804505">
                    <a:moveTo>
                      <a:pt x="23148" y="997840"/>
                    </a:moveTo>
                    <a:cubicBezTo>
                      <a:pt x="108935" y="665589"/>
                      <a:pt x="325519" y="382193"/>
                      <a:pt x="623587" y="212178"/>
                    </a:cubicBezTo>
                    <a:cubicBezTo>
                      <a:pt x="921656" y="42163"/>
                      <a:pt x="1275837" y="0"/>
                      <a:pt x="1605488" y="95289"/>
                    </a:cubicBezTo>
                    <a:cubicBezTo>
                      <a:pt x="1693038" y="120172"/>
                      <a:pt x="1760581" y="189998"/>
                      <a:pt x="1782543" y="278325"/>
                    </a:cubicBezTo>
                    <a:cubicBezTo>
                      <a:pt x="1804505" y="366653"/>
                      <a:pt x="1777528" y="459980"/>
                      <a:pt x="1711827" y="522968"/>
                    </a:cubicBezTo>
                    <a:cubicBezTo>
                      <a:pt x="1646126" y="585955"/>
                      <a:pt x="1551744" y="608975"/>
                      <a:pt x="1464421" y="583309"/>
                    </a:cubicBezTo>
                    <a:cubicBezTo>
                      <a:pt x="1266630" y="526136"/>
                      <a:pt x="1054121" y="551434"/>
                      <a:pt x="875281" y="653443"/>
                    </a:cubicBezTo>
                    <a:cubicBezTo>
                      <a:pt x="696440" y="755452"/>
                      <a:pt x="566489" y="925490"/>
                      <a:pt x="515017" y="1124840"/>
                    </a:cubicBezTo>
                    <a:cubicBezTo>
                      <a:pt x="492657" y="1213068"/>
                      <a:pt x="424799" y="1282588"/>
                      <a:pt x="337138" y="1307076"/>
                    </a:cubicBezTo>
                    <a:cubicBezTo>
                      <a:pt x="249478" y="1331564"/>
                      <a:pt x="155414" y="1307278"/>
                      <a:pt x="90567" y="1243412"/>
                    </a:cubicBezTo>
                    <a:cubicBezTo>
                      <a:pt x="25719" y="1179546"/>
                      <a:pt x="0" y="1085864"/>
                      <a:pt x="23148" y="997840"/>
                    </a:cubicBezTo>
                    <a:close/>
                  </a:path>
                </a:pathLst>
              </a:custGeom>
              <a:solidFill>
                <a:srgbClr val="972523"/>
              </a:solidFill>
            </p:spPr>
          </p:sp>
        </p:grpSp>
      </p:grpSp>
      <p:sp>
        <p:nvSpPr>
          <p:cNvPr name="TextBox 29" id="29"/>
          <p:cNvSpPr txBox="true"/>
          <p:nvPr/>
        </p:nvSpPr>
        <p:spPr>
          <a:xfrm rot="0">
            <a:off x="1028700" y="6527414"/>
            <a:ext cx="695874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972523"/>
                </a:solidFill>
                <a:latin typeface="Now Bold"/>
              </a:rPr>
              <a:t>Do you think flavored toothpaste would make brushing your teeth more enjoyable?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14724" y="295275"/>
            <a:ext cx="6670693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Now Bold"/>
              </a:rPr>
              <a:t>WHAT DOES THE DATA SAY?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7175" y="1212894"/>
            <a:ext cx="2693697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972523"/>
                </a:solidFill>
                <a:latin typeface="Now Bold"/>
              </a:rPr>
              <a:t>Gender Ratio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05139" y="4396740"/>
            <a:ext cx="269369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w Bold"/>
              </a:rPr>
              <a:t>Male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w Bold"/>
              </a:rPr>
              <a:t>38.1%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4396740"/>
            <a:ext cx="961802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Fem</a:t>
            </a:r>
            <a:r>
              <a:rPr lang="en-US" sz="2100">
                <a:solidFill>
                  <a:srgbClr val="000000"/>
                </a:solidFill>
                <a:latin typeface="Now Bold"/>
              </a:rPr>
              <a:t>ale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66%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20872" y="1714500"/>
            <a:ext cx="876151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Others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w Bold"/>
              </a:rPr>
              <a:t>0.9 %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38005" y="3527029"/>
            <a:ext cx="2693697" cy="41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2703B"/>
                </a:solidFill>
                <a:latin typeface="Now Bold"/>
              </a:rPr>
              <a:t>Age Ratio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518807" y="4073905"/>
            <a:ext cx="1953530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95179" y="4102480"/>
            <a:ext cx="1172947" cy="586474"/>
          </a:xfrm>
          <a:custGeom>
            <a:avLst/>
            <a:gdLst/>
            <a:ahLst/>
            <a:cxnLst/>
            <a:rect r="r" b="b" t="t" l="l"/>
            <a:pathLst>
              <a:path h="586474" w="1172947">
                <a:moveTo>
                  <a:pt x="0" y="0"/>
                </a:moveTo>
                <a:lnTo>
                  <a:pt x="1172947" y="0"/>
                </a:lnTo>
                <a:lnTo>
                  <a:pt x="1172947" y="586474"/>
                </a:lnTo>
                <a:lnTo>
                  <a:pt x="0" y="58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59306" y="4102480"/>
            <a:ext cx="1172947" cy="586474"/>
          </a:xfrm>
          <a:custGeom>
            <a:avLst/>
            <a:gdLst/>
            <a:ahLst/>
            <a:cxnLst/>
            <a:rect r="r" b="b" t="t" l="l"/>
            <a:pathLst>
              <a:path h="586474" w="1172947">
                <a:moveTo>
                  <a:pt x="0" y="0"/>
                </a:moveTo>
                <a:lnTo>
                  <a:pt x="1172947" y="0"/>
                </a:lnTo>
                <a:lnTo>
                  <a:pt x="1172947" y="586474"/>
                </a:lnTo>
                <a:lnTo>
                  <a:pt x="0" y="58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2371" y="4064380"/>
            <a:ext cx="1172947" cy="586474"/>
          </a:xfrm>
          <a:custGeom>
            <a:avLst/>
            <a:gdLst/>
            <a:ahLst/>
            <a:cxnLst/>
            <a:rect r="r" b="b" t="t" l="l"/>
            <a:pathLst>
              <a:path h="586474" w="1172947">
                <a:moveTo>
                  <a:pt x="0" y="0"/>
                </a:moveTo>
                <a:lnTo>
                  <a:pt x="1172948" y="0"/>
                </a:lnTo>
                <a:lnTo>
                  <a:pt x="1172948" y="586474"/>
                </a:lnTo>
                <a:lnTo>
                  <a:pt x="0" y="58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2166" y="7877668"/>
            <a:ext cx="18340166" cy="3086100"/>
            <a:chOff x="0" y="0"/>
            <a:chExt cx="4830332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30332" cy="812800"/>
            </a:xfrm>
            <a:custGeom>
              <a:avLst/>
              <a:gdLst/>
              <a:ahLst/>
              <a:cxnLst/>
              <a:rect r="r" b="b" t="t" l="l"/>
              <a:pathLst>
                <a:path h="812800" w="4830332">
                  <a:moveTo>
                    <a:pt x="0" y="0"/>
                  </a:moveTo>
                  <a:lnTo>
                    <a:pt x="4830332" y="0"/>
                  </a:lnTo>
                  <a:lnTo>
                    <a:pt x="48303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08084" y="8117823"/>
            <a:ext cx="2563193" cy="1826275"/>
          </a:xfrm>
          <a:custGeom>
            <a:avLst/>
            <a:gdLst/>
            <a:ahLst/>
            <a:cxnLst/>
            <a:rect r="r" b="b" t="t" l="l"/>
            <a:pathLst>
              <a:path h="1826275" w="2563193">
                <a:moveTo>
                  <a:pt x="0" y="0"/>
                </a:moveTo>
                <a:lnTo>
                  <a:pt x="2563193" y="0"/>
                </a:lnTo>
                <a:lnTo>
                  <a:pt x="2563193" y="1826274"/>
                </a:lnTo>
                <a:lnTo>
                  <a:pt x="0" y="1826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9658" y="8564992"/>
            <a:ext cx="2553899" cy="1379105"/>
          </a:xfrm>
          <a:custGeom>
            <a:avLst/>
            <a:gdLst/>
            <a:ahLst/>
            <a:cxnLst/>
            <a:rect r="r" b="b" t="t" l="l"/>
            <a:pathLst>
              <a:path h="1379105" w="2553899">
                <a:moveTo>
                  <a:pt x="0" y="0"/>
                </a:moveTo>
                <a:lnTo>
                  <a:pt x="2553898" y="0"/>
                </a:lnTo>
                <a:lnTo>
                  <a:pt x="2553898" y="1379105"/>
                </a:lnTo>
                <a:lnTo>
                  <a:pt x="0" y="1379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68096" y="8341407"/>
            <a:ext cx="2107287" cy="1659488"/>
          </a:xfrm>
          <a:custGeom>
            <a:avLst/>
            <a:gdLst/>
            <a:ahLst/>
            <a:cxnLst/>
            <a:rect r="r" b="b" t="t" l="l"/>
            <a:pathLst>
              <a:path h="1659488" w="2107287">
                <a:moveTo>
                  <a:pt x="0" y="0"/>
                </a:moveTo>
                <a:lnTo>
                  <a:pt x="2107287" y="0"/>
                </a:lnTo>
                <a:lnTo>
                  <a:pt x="2107287" y="1659489"/>
                </a:lnTo>
                <a:lnTo>
                  <a:pt x="0" y="1659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33556" y="1650873"/>
            <a:ext cx="10230577" cy="152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Now Bold"/>
              </a:rPr>
              <a:t>SEGMENTATION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9273" y="5086350"/>
            <a:ext cx="3484759" cy="986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Now Bold"/>
              </a:rPr>
              <a:t>NO NONSENSE BRUSHERS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08084" y="5052741"/>
            <a:ext cx="2681522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Now Bold"/>
              </a:rPr>
              <a:t>FLAVOR SEEKING PARENT PROFESSIONALS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64134" y="5052741"/>
            <a:ext cx="3324265" cy="137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Now Bold"/>
              </a:rPr>
              <a:t>SEASONED EXPLORERS: FEARLESS +45 PLUS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DAFmDBbzKGU</dc:identifier>
  <dcterms:modified xsi:type="dcterms:W3CDTF">2011-08-01T06:04:30Z</dcterms:modified>
  <cp:revision>1</cp:revision>
  <dc:title>Remember, when life gives you lemons, squeeze some Colgate flavoured toothpaste on them and enjoy a refreshing smile that'll make you bubble with laughter!</dc:title>
</cp:coreProperties>
</file>